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5"/>
    <p:sldId id="257" r:id="rId66"/>
    <p:sldId id="258" r:id="rId67"/>
    <p:sldId id="259" r:id="rId68"/>
    <p:sldId id="260" r:id="rId69"/>
    <p:sldId id="261" r:id="rId70"/>
    <p:sldId id="262" r:id="rId71"/>
    <p:sldId id="263" r:id="rId72"/>
    <p:sldId id="264" r:id="rId73"/>
    <p:sldId id="265" r:id="rId74"/>
    <p:sldId id="266" r:id="rId75"/>
    <p:sldId id="267" r:id="rId76"/>
    <p:sldId id="268" r:id="rId77"/>
    <p:sldId id="269" r:id="rId78"/>
    <p:sldId id="270" r:id="rId79"/>
    <p:sldId id="271" r:id="rId80"/>
    <p:sldId id="272" r:id="rId8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latsi" charset="1" panose="00000500000000000000"/>
      <p:regular r:id="rId10"/>
    </p:embeddedFont>
    <p:embeddedFont>
      <p:font typeface="Canva Sans" charset="1" panose="020B0503030501040103"/>
      <p:regular r:id="rId11"/>
    </p:embeddedFont>
    <p:embeddedFont>
      <p:font typeface="Canva Sans Bold" charset="1" panose="020B0803030501040103"/>
      <p:regular r:id="rId12"/>
    </p:embeddedFont>
    <p:embeddedFont>
      <p:font typeface="Canva Sans Italics" charset="1" panose="020B0503030501040103"/>
      <p:regular r:id="rId13"/>
    </p:embeddedFont>
    <p:embeddedFont>
      <p:font typeface="Canva Sans Bold Italics" charset="1" panose="020B0803030501040103"/>
      <p:regular r:id="rId14"/>
    </p:embeddedFont>
    <p:embeddedFont>
      <p:font typeface="Canva Sans Medium" charset="1" panose="020B0603030501040103"/>
      <p:regular r:id="rId15"/>
    </p:embeddedFont>
    <p:embeddedFont>
      <p:font typeface="Canva Sans Medium Italics" charset="1" panose="020B0603030501040103"/>
      <p:regular r:id="rId16"/>
    </p:embeddedFont>
    <p:embeddedFont>
      <p:font typeface="Agrandir" charset="1" panose="00000500000000000000"/>
      <p:regular r:id="rId17"/>
    </p:embeddedFont>
    <p:embeddedFont>
      <p:font typeface="Agrandir Bold" charset="1" panose="00000800000000000000"/>
      <p:regular r:id="rId18"/>
    </p:embeddedFont>
    <p:embeddedFont>
      <p:font typeface="Agrandir Italics" charset="1" panose="00000500000000000000"/>
      <p:regular r:id="rId19"/>
    </p:embeddedFont>
    <p:embeddedFont>
      <p:font typeface="Agrandir Bold Italics" charset="1" panose="00000800000000000000"/>
      <p:regular r:id="rId20"/>
    </p:embeddedFont>
    <p:embeddedFont>
      <p:font typeface="Agrandir Thin" charset="1" panose="00000200000000000000"/>
      <p:regular r:id="rId21"/>
    </p:embeddedFont>
    <p:embeddedFont>
      <p:font typeface="Agrandir Thin Italics" charset="1" panose="00000200000000000000"/>
      <p:regular r:id="rId22"/>
    </p:embeddedFont>
    <p:embeddedFont>
      <p:font typeface="Agrandir Medium" charset="1" panose="00000600000000000000"/>
      <p:regular r:id="rId23"/>
    </p:embeddedFont>
    <p:embeddedFont>
      <p:font typeface="Agrandir Medium Italics" charset="1" panose="00000600000000000000"/>
      <p:regular r:id="rId24"/>
    </p:embeddedFont>
    <p:embeddedFont>
      <p:font typeface="Agrandir Ultra-Bold" charset="1" panose="00000A00000000000000"/>
      <p:regular r:id="rId25"/>
    </p:embeddedFont>
    <p:embeddedFont>
      <p:font typeface="Agrandir Ultra-Bold Italics" charset="1" panose="00000A00000000000000"/>
      <p:regular r:id="rId26"/>
    </p:embeddedFont>
    <p:embeddedFont>
      <p:font typeface="Agrandir Heavy" charset="1" panose="00000900000000000000"/>
      <p:regular r:id="rId27"/>
    </p:embeddedFont>
    <p:embeddedFont>
      <p:font typeface="Agrandir Heavy Italics" charset="1" panose="00000900000000000000"/>
      <p:regular r:id="rId28"/>
    </p:embeddedFont>
    <p:embeddedFont>
      <p:font typeface="Open Sans" charset="1" panose="020B0606030504020204"/>
      <p:regular r:id="rId29"/>
    </p:embeddedFont>
    <p:embeddedFont>
      <p:font typeface="Open Sans Bold" charset="1" panose="020B0806030504020204"/>
      <p:regular r:id="rId30"/>
    </p:embeddedFont>
    <p:embeddedFont>
      <p:font typeface="Open Sans Italics" charset="1" panose="020B0606030504020204"/>
      <p:regular r:id="rId31"/>
    </p:embeddedFont>
    <p:embeddedFont>
      <p:font typeface="Open Sans Bold Italics" charset="1" panose="020B0806030504020204"/>
      <p:regular r:id="rId32"/>
    </p:embeddedFont>
    <p:embeddedFont>
      <p:font typeface="Open Sans Light" charset="1" panose="020B0306030504020204"/>
      <p:regular r:id="rId33"/>
    </p:embeddedFont>
    <p:embeddedFont>
      <p:font typeface="Open Sans Light Italics" charset="1" panose="020B0306030504020204"/>
      <p:regular r:id="rId34"/>
    </p:embeddedFont>
    <p:embeddedFont>
      <p:font typeface="Open Sans Ultra-Bold" charset="1" panose="00000000000000000000"/>
      <p:regular r:id="rId35"/>
    </p:embeddedFont>
    <p:embeddedFont>
      <p:font typeface="Open Sans Ultra-Bold Italics" charset="1" panose="00000000000000000000"/>
      <p:regular r:id="rId36"/>
    </p:embeddedFont>
    <p:embeddedFont>
      <p:font typeface="Abhaya Libre" charset="1" panose="02000503000000000000"/>
      <p:regular r:id="rId37"/>
    </p:embeddedFont>
    <p:embeddedFont>
      <p:font typeface="Abhaya Libre Bold" charset="1" panose="02000803000000000000"/>
      <p:regular r:id="rId38"/>
    </p:embeddedFont>
    <p:embeddedFont>
      <p:font typeface="Abhaya Libre Italics" charset="1" panose="02000503000000000000"/>
      <p:regular r:id="rId39"/>
    </p:embeddedFont>
    <p:embeddedFont>
      <p:font typeface="Abhaya Libre Bold Italics" charset="1" panose="02000803000000000000"/>
      <p:regular r:id="rId40"/>
    </p:embeddedFont>
    <p:embeddedFont>
      <p:font typeface="Abhaya Libre Medium" charset="1" panose="02000603000000000000"/>
      <p:regular r:id="rId41"/>
    </p:embeddedFont>
    <p:embeddedFont>
      <p:font typeface="Abhaya Libre Medium Italics" charset="1" panose="02000603000000000000"/>
      <p:regular r:id="rId42"/>
    </p:embeddedFont>
    <p:embeddedFont>
      <p:font typeface="Abhaya Libre Semi-Bold" charset="1" panose="02000703000000000000"/>
      <p:regular r:id="rId43"/>
    </p:embeddedFont>
    <p:embeddedFont>
      <p:font typeface="Abhaya Libre Semi-Bold Italics" charset="1" panose="02000703000000000000"/>
      <p:regular r:id="rId44"/>
    </p:embeddedFont>
    <p:embeddedFont>
      <p:font typeface="Abhaya Libre Ultra-Bold" charset="1" panose="02000803000000000000"/>
      <p:regular r:id="rId45"/>
    </p:embeddedFont>
    <p:embeddedFont>
      <p:font typeface="Abhaya Libre Ultra-Bold Italics" charset="1" panose="02000803000000000000"/>
      <p:regular r:id="rId46"/>
    </p:embeddedFont>
    <p:embeddedFont>
      <p:font typeface="Montserrat" charset="1" panose="00000500000000000000"/>
      <p:regular r:id="rId47"/>
    </p:embeddedFont>
    <p:embeddedFont>
      <p:font typeface="Montserrat Bold" charset="1" panose="00000800000000000000"/>
      <p:regular r:id="rId48"/>
    </p:embeddedFont>
    <p:embeddedFont>
      <p:font typeface="Montserrat Italics" charset="1" panose="00000500000000000000"/>
      <p:regular r:id="rId49"/>
    </p:embeddedFont>
    <p:embeddedFont>
      <p:font typeface="Montserrat Bold Italics" charset="1" panose="00000800000000000000"/>
      <p:regular r:id="rId50"/>
    </p:embeddedFont>
    <p:embeddedFont>
      <p:font typeface="Montserrat Thin" charset="1" panose="00000300000000000000"/>
      <p:regular r:id="rId51"/>
    </p:embeddedFont>
    <p:embeddedFont>
      <p:font typeface="Montserrat Thin Italics" charset="1" panose="00000300000000000000"/>
      <p:regular r:id="rId52"/>
    </p:embeddedFont>
    <p:embeddedFont>
      <p:font typeface="Montserrat Extra-Light" charset="1" panose="00000300000000000000"/>
      <p:regular r:id="rId53"/>
    </p:embeddedFont>
    <p:embeddedFont>
      <p:font typeface="Montserrat Extra-Light Italics" charset="1" panose="00000300000000000000"/>
      <p:regular r:id="rId54"/>
    </p:embeddedFont>
    <p:embeddedFont>
      <p:font typeface="Montserrat Light" charset="1" panose="00000400000000000000"/>
      <p:regular r:id="rId55"/>
    </p:embeddedFont>
    <p:embeddedFont>
      <p:font typeface="Montserrat Light Italics" charset="1" panose="00000400000000000000"/>
      <p:regular r:id="rId56"/>
    </p:embeddedFont>
    <p:embeddedFont>
      <p:font typeface="Montserrat Medium" charset="1" panose="00000600000000000000"/>
      <p:regular r:id="rId57"/>
    </p:embeddedFont>
    <p:embeddedFont>
      <p:font typeface="Montserrat Medium Italics" charset="1" panose="00000600000000000000"/>
      <p:regular r:id="rId58"/>
    </p:embeddedFont>
    <p:embeddedFont>
      <p:font typeface="Montserrat Semi-Bold" charset="1" panose="00000700000000000000"/>
      <p:regular r:id="rId59"/>
    </p:embeddedFont>
    <p:embeddedFont>
      <p:font typeface="Montserrat Semi-Bold Italics" charset="1" panose="00000700000000000000"/>
      <p:regular r:id="rId60"/>
    </p:embeddedFont>
    <p:embeddedFont>
      <p:font typeface="Montserrat Ultra-Bold" charset="1" panose="00000900000000000000"/>
      <p:regular r:id="rId61"/>
    </p:embeddedFont>
    <p:embeddedFont>
      <p:font typeface="Montserrat Ultra-Bold Italics" charset="1" panose="00000900000000000000"/>
      <p:regular r:id="rId62"/>
    </p:embeddedFont>
    <p:embeddedFont>
      <p:font typeface="Montserrat Heavy" charset="1" panose="00000A00000000000000"/>
      <p:regular r:id="rId63"/>
    </p:embeddedFont>
    <p:embeddedFont>
      <p:font typeface="Montserrat Heavy Italics" charset="1" panose="00000A00000000000000"/>
      <p:regular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fonts/font56.fntdata" Type="http://schemas.openxmlformats.org/officeDocument/2006/relationships/font"/><Relationship Id="rId57" Target="fonts/font57.fntdata" Type="http://schemas.openxmlformats.org/officeDocument/2006/relationships/font"/><Relationship Id="rId58" Target="fonts/font58.fntdata" Type="http://schemas.openxmlformats.org/officeDocument/2006/relationships/font"/><Relationship Id="rId59" Target="fonts/font59.fntdata" Type="http://schemas.openxmlformats.org/officeDocument/2006/relationships/font"/><Relationship Id="rId6" Target="fonts/font6.fntdata" Type="http://schemas.openxmlformats.org/officeDocument/2006/relationships/font"/><Relationship Id="rId60" Target="fonts/font60.fntdata" Type="http://schemas.openxmlformats.org/officeDocument/2006/relationships/font"/><Relationship Id="rId61" Target="fonts/font61.fntdata" Type="http://schemas.openxmlformats.org/officeDocument/2006/relationships/font"/><Relationship Id="rId62" Target="fonts/font62.fntdata" Type="http://schemas.openxmlformats.org/officeDocument/2006/relationships/font"/><Relationship Id="rId63" Target="fonts/font63.fntdata" Type="http://schemas.openxmlformats.org/officeDocument/2006/relationships/font"/><Relationship Id="rId64" Target="fonts/font64.fntdata" Type="http://schemas.openxmlformats.org/officeDocument/2006/relationships/font"/><Relationship Id="rId65" Target="slides/slide1.xml" Type="http://schemas.openxmlformats.org/officeDocument/2006/relationships/slide"/><Relationship Id="rId66" Target="slides/slide2.xml" Type="http://schemas.openxmlformats.org/officeDocument/2006/relationships/slide"/><Relationship Id="rId67" Target="slides/slide3.xml" Type="http://schemas.openxmlformats.org/officeDocument/2006/relationships/slide"/><Relationship Id="rId68" Target="slides/slide4.xml" Type="http://schemas.openxmlformats.org/officeDocument/2006/relationships/slide"/><Relationship Id="rId69" Target="slides/slide5.xml" Type="http://schemas.openxmlformats.org/officeDocument/2006/relationships/slide"/><Relationship Id="rId7" Target="fonts/font7.fntdata" Type="http://schemas.openxmlformats.org/officeDocument/2006/relationships/font"/><Relationship Id="rId70" Target="slides/slide6.xml" Type="http://schemas.openxmlformats.org/officeDocument/2006/relationships/slide"/><Relationship Id="rId71" Target="slides/slide7.xml" Type="http://schemas.openxmlformats.org/officeDocument/2006/relationships/slide"/><Relationship Id="rId72" Target="slides/slide8.xml" Type="http://schemas.openxmlformats.org/officeDocument/2006/relationships/slide"/><Relationship Id="rId73" Target="slides/slide9.xml" Type="http://schemas.openxmlformats.org/officeDocument/2006/relationships/slide"/><Relationship Id="rId74" Target="slides/slide10.xml" Type="http://schemas.openxmlformats.org/officeDocument/2006/relationships/slide"/><Relationship Id="rId75" Target="slides/slide11.xml" Type="http://schemas.openxmlformats.org/officeDocument/2006/relationships/slide"/><Relationship Id="rId76" Target="slides/slide12.xml" Type="http://schemas.openxmlformats.org/officeDocument/2006/relationships/slide"/><Relationship Id="rId77" Target="slides/slide13.xml" Type="http://schemas.openxmlformats.org/officeDocument/2006/relationships/slide"/><Relationship Id="rId78" Target="slides/slide14.xml" Type="http://schemas.openxmlformats.org/officeDocument/2006/relationships/slide"/><Relationship Id="rId79" Target="slides/slide15.xml" Type="http://schemas.openxmlformats.org/officeDocument/2006/relationships/slide"/><Relationship Id="rId8" Target="fonts/font8.fntdata" Type="http://schemas.openxmlformats.org/officeDocument/2006/relationships/font"/><Relationship Id="rId80" Target="slides/slide16.xml" Type="http://schemas.openxmlformats.org/officeDocument/2006/relationships/slide"/><Relationship Id="rId81" Target="slides/slide17.xml" Type="http://schemas.openxmlformats.org/officeDocument/2006/relationships/slide"/><Relationship Id="rId9" Target="fonts/font9.fntdata" Type="http://schemas.openxmlformats.org/officeDocument/2006/relationships/font"/></Relationships>
</file>

<file path=ppt/media/image1.png>
</file>

<file path=ppt/media/image2.svg>
</file>

<file path=ppt/media/image3.png>
</file>

<file path=ppt/media/image4.png>
</file>

<file path=ppt/media/image5.png>
</file>

<file path=ppt/media/image6.png>
</file>

<file path=ppt/media/image7.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https://arxiv.org/abs/2310.20689" TargetMode="External" Type="http://schemas.openxmlformats.org/officeDocument/2006/relationships/hyperlink"/><Relationship Id="rId3" Target="https://arxiv.org/abs/2310.20689" TargetMode="External" Type="http://schemas.openxmlformats.org/officeDocument/2006/relationships/hyperlink"/><Relationship Id="rId4" Target="https://www.nature.com/articles/s41562-023-01659-w" TargetMode="External" Type="http://schemas.openxmlformats.org/officeDocument/2006/relationships/hyperlink"/><Relationship Id="rId5" Target="https://arxiv.org/abs/2111.02080" TargetMode="External" Type="http://schemas.openxmlformats.org/officeDocument/2006/relationships/hyperlink"/><Relationship Id="rId6" Target="https://arxiv.org/abs/2310.01714" TargetMode="External" Type="http://schemas.openxmlformats.org/officeDocument/2006/relationships/hyperlink"/><Relationship Id="rId7" Target="../media/image1.png" Type="http://schemas.openxmlformats.org/officeDocument/2006/relationships/image"/><Relationship Id="rId8" Target="../media/image2.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2088471" y="0"/>
            <a:ext cx="1343446" cy="10287000"/>
            <a:chOff x="0" y="0"/>
            <a:chExt cx="353829" cy="2709333"/>
          </a:xfrm>
        </p:grpSpPr>
        <p:sp>
          <p:nvSpPr>
            <p:cNvPr name="Freeform 3" id="3"/>
            <p:cNvSpPr/>
            <p:nvPr/>
          </p:nvSpPr>
          <p:spPr>
            <a:xfrm flipH="false" flipV="false" rot="0">
              <a:off x="0" y="0"/>
              <a:ext cx="353829" cy="2709333"/>
            </a:xfrm>
            <a:custGeom>
              <a:avLst/>
              <a:gdLst/>
              <a:ahLst/>
              <a:cxnLst/>
              <a:rect r="r" b="b" t="t" l="l"/>
              <a:pathLst>
                <a:path h="2709333" w="353829">
                  <a:moveTo>
                    <a:pt x="0" y="0"/>
                  </a:moveTo>
                  <a:lnTo>
                    <a:pt x="353829" y="0"/>
                  </a:lnTo>
                  <a:lnTo>
                    <a:pt x="353829" y="2709333"/>
                  </a:lnTo>
                  <a:lnTo>
                    <a:pt x="0" y="2709333"/>
                  </a:lnTo>
                  <a:close/>
                </a:path>
              </a:pathLst>
            </a:custGeom>
            <a:solidFill>
              <a:srgbClr val="E9E0D9"/>
            </a:solidFill>
          </p:spPr>
        </p:sp>
        <p:sp>
          <p:nvSpPr>
            <p:cNvPr name="TextBox 4" id="4"/>
            <p:cNvSpPr txBox="true"/>
            <p:nvPr/>
          </p:nvSpPr>
          <p:spPr>
            <a:xfrm>
              <a:off x="0" y="-47625"/>
              <a:ext cx="353829" cy="275695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28700" y="0"/>
            <a:ext cx="1522545" cy="10287000"/>
            <a:chOff x="0" y="0"/>
            <a:chExt cx="400999" cy="2709333"/>
          </a:xfrm>
        </p:grpSpPr>
        <p:sp>
          <p:nvSpPr>
            <p:cNvPr name="Freeform 6" id="6"/>
            <p:cNvSpPr/>
            <p:nvPr/>
          </p:nvSpPr>
          <p:spPr>
            <a:xfrm flipH="false" flipV="false" rot="0">
              <a:off x="0" y="0"/>
              <a:ext cx="400999" cy="2709333"/>
            </a:xfrm>
            <a:custGeom>
              <a:avLst/>
              <a:gdLst/>
              <a:ahLst/>
              <a:cxnLst/>
              <a:rect r="r" b="b" t="t" l="l"/>
              <a:pathLst>
                <a:path h="2709333" w="400999">
                  <a:moveTo>
                    <a:pt x="0" y="0"/>
                  </a:moveTo>
                  <a:lnTo>
                    <a:pt x="400999" y="0"/>
                  </a:lnTo>
                  <a:lnTo>
                    <a:pt x="400999" y="2709333"/>
                  </a:lnTo>
                  <a:lnTo>
                    <a:pt x="0" y="2709333"/>
                  </a:lnTo>
                  <a:close/>
                </a:path>
              </a:pathLst>
            </a:custGeom>
            <a:solidFill>
              <a:srgbClr val="9FC3D0"/>
            </a:solidFill>
          </p:spPr>
        </p:sp>
        <p:sp>
          <p:nvSpPr>
            <p:cNvPr name="TextBox 7" id="7"/>
            <p:cNvSpPr txBox="true"/>
            <p:nvPr/>
          </p:nvSpPr>
          <p:spPr>
            <a:xfrm>
              <a:off x="0" y="-47625"/>
              <a:ext cx="400999" cy="2756958"/>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31071" y="0"/>
            <a:ext cx="1690917" cy="10287000"/>
            <a:chOff x="0" y="0"/>
            <a:chExt cx="445344" cy="2709333"/>
          </a:xfrm>
        </p:grpSpPr>
        <p:sp>
          <p:nvSpPr>
            <p:cNvPr name="Freeform 9" id="9"/>
            <p:cNvSpPr/>
            <p:nvPr/>
          </p:nvSpPr>
          <p:spPr>
            <a:xfrm flipH="false" flipV="false" rot="0">
              <a:off x="0" y="0"/>
              <a:ext cx="445344" cy="2709333"/>
            </a:xfrm>
            <a:custGeom>
              <a:avLst/>
              <a:gdLst/>
              <a:ahLst/>
              <a:cxnLst/>
              <a:rect r="r" b="b" t="t" l="l"/>
              <a:pathLst>
                <a:path h="2709333" w="445344">
                  <a:moveTo>
                    <a:pt x="0" y="0"/>
                  </a:moveTo>
                  <a:lnTo>
                    <a:pt x="445344" y="0"/>
                  </a:lnTo>
                  <a:lnTo>
                    <a:pt x="445344" y="2709333"/>
                  </a:lnTo>
                  <a:lnTo>
                    <a:pt x="0" y="2709333"/>
                  </a:lnTo>
                  <a:close/>
                </a:path>
              </a:pathLst>
            </a:custGeom>
            <a:solidFill>
              <a:srgbClr val="E9C7C6"/>
            </a:solidFill>
          </p:spPr>
        </p:sp>
        <p:sp>
          <p:nvSpPr>
            <p:cNvPr name="TextBox 10" id="10"/>
            <p:cNvSpPr txBox="true"/>
            <p:nvPr/>
          </p:nvSpPr>
          <p:spPr>
            <a:xfrm>
              <a:off x="0" y="-47625"/>
              <a:ext cx="445344" cy="2756958"/>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4208013" y="2319484"/>
            <a:ext cx="13612366" cy="1766570"/>
          </a:xfrm>
          <a:prstGeom prst="rect">
            <a:avLst/>
          </a:prstGeom>
        </p:spPr>
        <p:txBody>
          <a:bodyPr anchor="t" rtlCol="false" tIns="0" lIns="0" bIns="0" rIns="0">
            <a:spAutoFit/>
          </a:bodyPr>
          <a:lstStyle/>
          <a:p>
            <a:pPr>
              <a:lnSpc>
                <a:spcPts val="6789"/>
              </a:lnSpc>
            </a:pPr>
            <a:r>
              <a:rPr lang="en-US" sz="6999">
                <a:solidFill>
                  <a:srgbClr val="000000"/>
                </a:solidFill>
                <a:latin typeface="Alatsi"/>
              </a:rPr>
              <a:t>DO LLMS UNDERSTAND WHAT THEY “KNOW”: </a:t>
            </a:r>
          </a:p>
        </p:txBody>
      </p:sp>
      <p:sp>
        <p:nvSpPr>
          <p:cNvPr name="Freeform 12" id="12"/>
          <p:cNvSpPr/>
          <p:nvPr/>
        </p:nvSpPr>
        <p:spPr>
          <a:xfrm flipH="false" flipV="false" rot="0">
            <a:off x="12646898"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4633952" y="6469533"/>
            <a:ext cx="12625348" cy="978279"/>
          </a:xfrm>
          <a:prstGeom prst="rect">
            <a:avLst/>
          </a:prstGeom>
        </p:spPr>
        <p:txBody>
          <a:bodyPr anchor="t" rtlCol="false" tIns="0" lIns="0" bIns="0" rIns="0">
            <a:spAutoFit/>
          </a:bodyPr>
          <a:lstStyle/>
          <a:p>
            <a:pPr algn="ctr">
              <a:lnSpc>
                <a:spcPts val="8029"/>
              </a:lnSpc>
            </a:pPr>
            <a:r>
              <a:rPr lang="en-US" sz="5735">
                <a:solidFill>
                  <a:srgbClr val="000000"/>
                </a:solidFill>
                <a:latin typeface="Alatsi Bold"/>
              </a:rPr>
              <a:t>Presenter : Gaurav Malakar</a:t>
            </a:r>
          </a:p>
        </p:txBody>
      </p:sp>
      <p:sp>
        <p:nvSpPr>
          <p:cNvPr name="TextBox 14" id="14"/>
          <p:cNvSpPr txBox="true"/>
          <p:nvPr/>
        </p:nvSpPr>
        <p:spPr>
          <a:xfrm rot="0">
            <a:off x="7067640" y="8725001"/>
            <a:ext cx="6882108" cy="1088854"/>
          </a:xfrm>
          <a:prstGeom prst="rect">
            <a:avLst/>
          </a:prstGeom>
        </p:spPr>
        <p:txBody>
          <a:bodyPr anchor="t" rtlCol="false" tIns="0" lIns="0" bIns="0" rIns="0">
            <a:spAutoFit/>
          </a:bodyPr>
          <a:lstStyle/>
          <a:p>
            <a:pPr algn="ctr">
              <a:lnSpc>
                <a:spcPts val="4376"/>
              </a:lnSpc>
            </a:pPr>
            <a:r>
              <a:rPr lang="en-US" sz="3126">
                <a:solidFill>
                  <a:srgbClr val="000000"/>
                </a:solidFill>
                <a:latin typeface="Alatsi Bold"/>
              </a:rPr>
              <a:t>Supervisor: Prof. Pawan Goyal</a:t>
            </a:r>
          </a:p>
          <a:p>
            <a:pPr algn="ctr">
              <a:lnSpc>
                <a:spcPts val="4376"/>
              </a:lnSpc>
            </a:pPr>
            <a:r>
              <a:rPr lang="en-US" sz="3126">
                <a:solidFill>
                  <a:srgbClr val="000000"/>
                </a:solidFill>
                <a:latin typeface="Alatsi Bold"/>
              </a:rPr>
              <a:t>Mentor: Mr. Abhilash Nandy</a:t>
            </a:r>
          </a:p>
        </p:txBody>
      </p:sp>
      <p:sp>
        <p:nvSpPr>
          <p:cNvPr name="Freeform 15" id="15"/>
          <p:cNvSpPr/>
          <p:nvPr/>
        </p:nvSpPr>
        <p:spPr>
          <a:xfrm flipH="false" flipV="false" rot="0">
            <a:off x="11118095" y="9258300"/>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6" id="16"/>
          <p:cNvSpPr txBox="true"/>
          <p:nvPr/>
        </p:nvSpPr>
        <p:spPr>
          <a:xfrm rot="0">
            <a:off x="4311912" y="4200353"/>
            <a:ext cx="13612366" cy="641350"/>
          </a:xfrm>
          <a:prstGeom prst="rect">
            <a:avLst/>
          </a:prstGeom>
        </p:spPr>
        <p:txBody>
          <a:bodyPr anchor="t" rtlCol="false" tIns="0" lIns="0" bIns="0" rIns="0">
            <a:spAutoFit/>
          </a:bodyPr>
          <a:lstStyle/>
          <a:p>
            <a:pPr>
              <a:lnSpc>
                <a:spcPts val="4850"/>
              </a:lnSpc>
            </a:pPr>
            <a:r>
              <a:rPr lang="en-US" sz="5000">
                <a:solidFill>
                  <a:srgbClr val="5271FF"/>
                </a:solidFill>
                <a:latin typeface="Alatsi"/>
              </a:rPr>
              <a:t>Analogies devoid of the relations</a:t>
            </a:r>
          </a:p>
        </p:txBody>
      </p:sp>
      <p:sp>
        <p:nvSpPr>
          <p:cNvPr name="TextBox 17" id="17"/>
          <p:cNvSpPr txBox="true"/>
          <p:nvPr/>
        </p:nvSpPr>
        <p:spPr>
          <a:xfrm rot="0">
            <a:off x="8170791" y="3317068"/>
            <a:ext cx="9791587" cy="641350"/>
          </a:xfrm>
          <a:prstGeom prst="rect">
            <a:avLst/>
          </a:prstGeom>
        </p:spPr>
        <p:txBody>
          <a:bodyPr anchor="t" rtlCol="false" tIns="0" lIns="0" bIns="0" rIns="0">
            <a:spAutoFit/>
          </a:bodyPr>
          <a:lstStyle/>
          <a:p>
            <a:pPr>
              <a:lnSpc>
                <a:spcPts val="4850"/>
              </a:lnSpc>
            </a:pPr>
            <a:r>
              <a:rPr lang="en-US" sz="5000">
                <a:solidFill>
                  <a:srgbClr val="5271FF"/>
                </a:solidFill>
                <a:latin typeface="Alatsi"/>
              </a:rPr>
              <a:t>Analyzing if </a:t>
            </a:r>
            <a:r>
              <a:rPr lang="en-US" sz="5000">
                <a:solidFill>
                  <a:srgbClr val="5271FF"/>
                </a:solidFill>
                <a:latin typeface="Alatsi"/>
              </a:rPr>
              <a:t>LLMs can solve Simple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1236347" y="866775"/>
            <a:ext cx="15815306"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ea typeface="Alatsi Bold"/>
              </a:rPr>
              <a:t>﻿RESULT</a:t>
            </a:r>
          </a:p>
        </p:txBody>
      </p:sp>
      <p:sp>
        <p:nvSpPr>
          <p:cNvPr name="TextBox 3" id="3"/>
          <p:cNvSpPr txBox="true"/>
          <p:nvPr/>
        </p:nvSpPr>
        <p:spPr>
          <a:xfrm rot="0">
            <a:off x="470287" y="1964416"/>
            <a:ext cx="6155633" cy="3843943"/>
          </a:xfrm>
          <a:prstGeom prst="rect">
            <a:avLst/>
          </a:prstGeom>
        </p:spPr>
        <p:txBody>
          <a:bodyPr anchor="t" rtlCol="false" tIns="0" lIns="0" bIns="0" rIns="0">
            <a:spAutoFit/>
          </a:bodyPr>
          <a:lstStyle/>
          <a:p>
            <a:pPr>
              <a:lnSpc>
                <a:spcPts val="5600"/>
              </a:lnSpc>
            </a:pPr>
            <a:r>
              <a:rPr lang="en-US" sz="4000">
                <a:solidFill>
                  <a:srgbClr val="5271FF"/>
                </a:solidFill>
                <a:latin typeface="Alatsi Bold"/>
              </a:rPr>
              <a:t>Accuracies:</a:t>
            </a:r>
          </a:p>
          <a:p>
            <a:pPr marL="755651" indent="-377825" lvl="1">
              <a:lnSpc>
                <a:spcPts val="4900"/>
              </a:lnSpc>
              <a:buFont typeface="Arial"/>
              <a:buChar char="•"/>
            </a:pPr>
            <a:r>
              <a:rPr lang="en-US" sz="3500">
                <a:solidFill>
                  <a:srgbClr val="000000"/>
                </a:solidFill>
                <a:latin typeface="Alatsi Bold"/>
              </a:rPr>
              <a:t>GPT-3.5: 15%</a:t>
            </a:r>
          </a:p>
          <a:p>
            <a:pPr marL="755651" indent="-377825" lvl="1">
              <a:lnSpc>
                <a:spcPts val="4900"/>
              </a:lnSpc>
              <a:buFont typeface="Arial"/>
              <a:buChar char="•"/>
            </a:pPr>
            <a:r>
              <a:rPr lang="en-US" sz="3500">
                <a:solidFill>
                  <a:srgbClr val="000000"/>
                </a:solidFill>
                <a:latin typeface="Alatsi Bold"/>
              </a:rPr>
              <a:t>Llama-2-7b-chat-hf: 10%</a:t>
            </a:r>
          </a:p>
          <a:p>
            <a:pPr marL="755651" indent="-377825" lvl="1">
              <a:lnSpc>
                <a:spcPts val="4900"/>
              </a:lnSpc>
              <a:buFont typeface="Arial"/>
              <a:buChar char="•"/>
            </a:pPr>
            <a:r>
              <a:rPr lang="en-US" sz="3500">
                <a:solidFill>
                  <a:srgbClr val="000000"/>
                </a:solidFill>
                <a:latin typeface="Alatsi Bold"/>
              </a:rPr>
              <a:t>Llama-2-13b-chat-hf: 9%</a:t>
            </a:r>
          </a:p>
          <a:p>
            <a:pPr marL="755651" indent="-377825" lvl="1">
              <a:lnSpc>
                <a:spcPts val="4900"/>
              </a:lnSpc>
              <a:buFont typeface="Arial"/>
              <a:buChar char="•"/>
            </a:pPr>
            <a:r>
              <a:rPr lang="en-US" sz="3500">
                <a:solidFill>
                  <a:srgbClr val="000000"/>
                </a:solidFill>
                <a:latin typeface="Alatsi Bold"/>
              </a:rPr>
              <a:t>vicuna-13b-v1.3: 6%</a:t>
            </a:r>
          </a:p>
          <a:p>
            <a:pPr>
              <a:lnSpc>
                <a:spcPts val="5358"/>
              </a:lnSpc>
            </a:pPr>
          </a:p>
        </p:txBody>
      </p:sp>
      <p:grpSp>
        <p:nvGrpSpPr>
          <p:cNvPr name="Group 4" id="4"/>
          <p:cNvGrpSpPr/>
          <p:nvPr/>
        </p:nvGrpSpPr>
        <p:grpSpPr>
          <a:xfrm rot="0">
            <a:off x="15859155" y="0"/>
            <a:ext cx="1562612" cy="1673225"/>
            <a:chOff x="0" y="0"/>
            <a:chExt cx="2083482" cy="2230967"/>
          </a:xfrm>
        </p:grpSpPr>
        <p:grpSp>
          <p:nvGrpSpPr>
            <p:cNvPr name="Group 5" id="5"/>
            <p:cNvGrpSpPr/>
            <p:nvPr/>
          </p:nvGrpSpPr>
          <p:grpSpPr>
            <a:xfrm rot="0">
              <a:off x="75599" y="0"/>
              <a:ext cx="1932284" cy="2230967"/>
              <a:chOff x="0" y="0"/>
              <a:chExt cx="703982" cy="812800"/>
            </a:xfrm>
          </p:grpSpPr>
          <p:sp>
            <p:nvSpPr>
              <p:cNvPr name="Freeform 6" id="6"/>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7" id="7"/>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9</a:t>
              </a:r>
            </a:p>
          </p:txBody>
        </p:sp>
      </p:grpSp>
      <p:grpSp>
        <p:nvGrpSpPr>
          <p:cNvPr name="Group 9" id="9"/>
          <p:cNvGrpSpPr/>
          <p:nvPr/>
        </p:nvGrpSpPr>
        <p:grpSpPr>
          <a:xfrm rot="0">
            <a:off x="10622664" y="2359228"/>
            <a:ext cx="5718700" cy="5691644"/>
            <a:chOff x="0" y="0"/>
            <a:chExt cx="7624933" cy="7588859"/>
          </a:xfrm>
        </p:grpSpPr>
      </p:grpSp>
      <p:sp>
        <p:nvSpPr>
          <p:cNvPr name="Freeform 10" id="10"/>
          <p:cNvSpPr/>
          <p:nvPr/>
        </p:nvSpPr>
        <p:spPr>
          <a:xfrm flipH="false" flipV="false" rot="0">
            <a:off x="-1145203" y="-402279"/>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4982801" y="5143500"/>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470287" y="6914715"/>
            <a:ext cx="8852812" cy="1844675"/>
          </a:xfrm>
          <a:prstGeom prst="rect">
            <a:avLst/>
          </a:prstGeom>
        </p:spPr>
        <p:txBody>
          <a:bodyPr anchor="t" rtlCol="false" tIns="0" lIns="0" bIns="0" rIns="0">
            <a:spAutoFit/>
          </a:bodyPr>
          <a:lstStyle/>
          <a:p>
            <a:pPr>
              <a:lnSpc>
                <a:spcPts val="4900"/>
              </a:lnSpc>
            </a:pPr>
            <a:r>
              <a:rPr lang="en-US" sz="3500">
                <a:solidFill>
                  <a:srgbClr val="000000"/>
                </a:solidFill>
                <a:latin typeface="Alatsi Bold"/>
              </a:rPr>
              <a:t>These underwhelming outcomes emphasize that analogical reasoning remains a complex challenge, even for the likes of advanced LLMs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1028700" y="866775"/>
            <a:ext cx="16230600"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ANALYSIS</a:t>
            </a:r>
          </a:p>
        </p:txBody>
      </p:sp>
      <p:grpSp>
        <p:nvGrpSpPr>
          <p:cNvPr name="Group 3" id="3"/>
          <p:cNvGrpSpPr/>
          <p:nvPr/>
        </p:nvGrpSpPr>
        <p:grpSpPr>
          <a:xfrm rot="0">
            <a:off x="1704735" y="4665917"/>
            <a:ext cx="1105361" cy="110536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9C7C6"/>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704735" y="4740039"/>
            <a:ext cx="1105361" cy="861867"/>
          </a:xfrm>
          <a:prstGeom prst="rect">
            <a:avLst/>
          </a:prstGeom>
        </p:spPr>
        <p:txBody>
          <a:bodyPr anchor="t" rtlCol="false" tIns="0" lIns="0" bIns="0" rIns="0">
            <a:spAutoFit/>
          </a:bodyPr>
          <a:lstStyle/>
          <a:p>
            <a:pPr algn="ctr">
              <a:lnSpc>
                <a:spcPts val="7048"/>
              </a:lnSpc>
            </a:pPr>
            <a:r>
              <a:rPr lang="en-US" sz="5034">
                <a:solidFill>
                  <a:srgbClr val="000000"/>
                </a:solidFill>
                <a:latin typeface="Alatsi Bold"/>
              </a:rPr>
              <a:t>1</a:t>
            </a:r>
          </a:p>
        </p:txBody>
      </p:sp>
      <p:grpSp>
        <p:nvGrpSpPr>
          <p:cNvPr name="Group 7" id="7"/>
          <p:cNvGrpSpPr/>
          <p:nvPr/>
        </p:nvGrpSpPr>
        <p:grpSpPr>
          <a:xfrm rot="0">
            <a:off x="1704735" y="6246195"/>
            <a:ext cx="1105361" cy="1105361"/>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9C7C6"/>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704735" y="6320317"/>
            <a:ext cx="1105361" cy="861867"/>
          </a:xfrm>
          <a:prstGeom prst="rect">
            <a:avLst/>
          </a:prstGeom>
        </p:spPr>
        <p:txBody>
          <a:bodyPr anchor="t" rtlCol="false" tIns="0" lIns="0" bIns="0" rIns="0">
            <a:spAutoFit/>
          </a:bodyPr>
          <a:lstStyle/>
          <a:p>
            <a:pPr algn="ctr">
              <a:lnSpc>
                <a:spcPts val="7048"/>
              </a:lnSpc>
            </a:pPr>
            <a:r>
              <a:rPr lang="en-US" sz="5034">
                <a:solidFill>
                  <a:srgbClr val="000000"/>
                </a:solidFill>
                <a:latin typeface="Alatsi Bold"/>
              </a:rPr>
              <a:t>2</a:t>
            </a:r>
          </a:p>
        </p:txBody>
      </p:sp>
      <p:sp>
        <p:nvSpPr>
          <p:cNvPr name="TextBox 11" id="11"/>
          <p:cNvSpPr txBox="true"/>
          <p:nvPr/>
        </p:nvSpPr>
        <p:spPr>
          <a:xfrm rot="0">
            <a:off x="2988508" y="3021630"/>
            <a:ext cx="14433259" cy="1078894"/>
          </a:xfrm>
          <a:prstGeom prst="rect">
            <a:avLst/>
          </a:prstGeom>
        </p:spPr>
        <p:txBody>
          <a:bodyPr anchor="t" rtlCol="false" tIns="0" lIns="0" bIns="0" rIns="0">
            <a:spAutoFit/>
          </a:bodyPr>
          <a:lstStyle/>
          <a:p>
            <a:pPr>
              <a:lnSpc>
                <a:spcPts val="4322"/>
              </a:lnSpc>
            </a:pPr>
            <a:r>
              <a:rPr lang="en-US" sz="3087">
                <a:solidFill>
                  <a:srgbClr val="000000"/>
                </a:solidFill>
                <a:latin typeface="Alatsi Bold"/>
              </a:rPr>
              <a:t>To get a deeper understanding of the reasons behind GPT-3.5 poor performance in this task a thorough analysis was done:-</a:t>
            </a:r>
          </a:p>
        </p:txBody>
      </p:sp>
      <p:sp>
        <p:nvSpPr>
          <p:cNvPr name="TextBox 12" id="12"/>
          <p:cNvSpPr txBox="true"/>
          <p:nvPr/>
        </p:nvSpPr>
        <p:spPr>
          <a:xfrm rot="0">
            <a:off x="2988508" y="4600575"/>
            <a:ext cx="14552658" cy="1074096"/>
          </a:xfrm>
          <a:prstGeom prst="rect">
            <a:avLst/>
          </a:prstGeom>
        </p:spPr>
        <p:txBody>
          <a:bodyPr anchor="t" rtlCol="false" tIns="0" lIns="0" bIns="0" rIns="0">
            <a:spAutoFit/>
          </a:bodyPr>
          <a:lstStyle/>
          <a:p>
            <a:pPr>
              <a:lnSpc>
                <a:spcPts val="4322"/>
              </a:lnSpc>
            </a:pPr>
            <a:r>
              <a:rPr lang="en-US" sz="3087">
                <a:solidFill>
                  <a:srgbClr val="5271FF"/>
                </a:solidFill>
                <a:latin typeface="Alatsi Bold"/>
              </a:rPr>
              <a:t>Frequency Analysis:</a:t>
            </a:r>
            <a:r>
              <a:rPr lang="en-US" sz="3087">
                <a:solidFill>
                  <a:srgbClr val="000000"/>
                </a:solidFill>
                <a:latin typeface="Alatsi Bold"/>
              </a:rPr>
              <a:t> The frequency of occurrence of the correct answer was compared against the frequency of the answer provided by GPT-3.5. on Wikipedia Page of Parent</a:t>
            </a:r>
          </a:p>
        </p:txBody>
      </p:sp>
      <p:sp>
        <p:nvSpPr>
          <p:cNvPr name="TextBox 13" id="13"/>
          <p:cNvSpPr txBox="true"/>
          <p:nvPr/>
        </p:nvSpPr>
        <p:spPr>
          <a:xfrm rot="0">
            <a:off x="2988508" y="6179520"/>
            <a:ext cx="14552658" cy="1074096"/>
          </a:xfrm>
          <a:prstGeom prst="rect">
            <a:avLst/>
          </a:prstGeom>
        </p:spPr>
        <p:txBody>
          <a:bodyPr anchor="t" rtlCol="false" tIns="0" lIns="0" bIns="0" rIns="0">
            <a:spAutoFit/>
          </a:bodyPr>
          <a:lstStyle/>
          <a:p>
            <a:pPr>
              <a:lnSpc>
                <a:spcPts val="4322"/>
              </a:lnSpc>
            </a:pPr>
            <a:r>
              <a:rPr lang="en-US" sz="3087">
                <a:solidFill>
                  <a:srgbClr val="5271FF"/>
                </a:solidFill>
                <a:latin typeface="Alatsi Bold"/>
              </a:rPr>
              <a:t>Qualitative Analysis:</a:t>
            </a:r>
            <a:r>
              <a:rPr lang="en-US" sz="3087">
                <a:solidFill>
                  <a:srgbClr val="000000"/>
                </a:solidFill>
                <a:latin typeface="Alatsi Bold"/>
              </a:rPr>
              <a:t> GPT-3.5 was prompted to justify its answers. It  sometimes found unexpected relationships. Example: Predicted “Successor” instead of “Son”</a:t>
            </a:r>
          </a:p>
        </p:txBody>
      </p:sp>
      <p:grpSp>
        <p:nvGrpSpPr>
          <p:cNvPr name="Group 14" id="14"/>
          <p:cNvGrpSpPr/>
          <p:nvPr/>
        </p:nvGrpSpPr>
        <p:grpSpPr>
          <a:xfrm rot="0">
            <a:off x="627362" y="0"/>
            <a:ext cx="937061" cy="10287000"/>
            <a:chOff x="0" y="0"/>
            <a:chExt cx="246798" cy="2709333"/>
          </a:xfrm>
        </p:grpSpPr>
        <p:sp>
          <p:nvSpPr>
            <p:cNvPr name="Freeform 15" id="15"/>
            <p:cNvSpPr/>
            <p:nvPr/>
          </p:nvSpPr>
          <p:spPr>
            <a:xfrm flipH="false" flipV="false" rot="0">
              <a:off x="0" y="0"/>
              <a:ext cx="246798" cy="2709333"/>
            </a:xfrm>
            <a:custGeom>
              <a:avLst/>
              <a:gdLst/>
              <a:ahLst/>
              <a:cxnLst/>
              <a:rect r="r" b="b" t="t" l="l"/>
              <a:pathLst>
                <a:path h="2709333" w="246798">
                  <a:moveTo>
                    <a:pt x="0" y="0"/>
                  </a:moveTo>
                  <a:lnTo>
                    <a:pt x="246798" y="0"/>
                  </a:lnTo>
                  <a:lnTo>
                    <a:pt x="246798" y="2709333"/>
                  </a:lnTo>
                  <a:lnTo>
                    <a:pt x="0" y="2709333"/>
                  </a:lnTo>
                  <a:close/>
                </a:path>
              </a:pathLst>
            </a:custGeom>
            <a:solidFill>
              <a:srgbClr val="F6F3EB"/>
            </a:solidFill>
          </p:spPr>
        </p:sp>
        <p:sp>
          <p:nvSpPr>
            <p:cNvPr name="TextBox 16" id="16"/>
            <p:cNvSpPr txBox="true"/>
            <p:nvPr/>
          </p:nvSpPr>
          <p:spPr>
            <a:xfrm>
              <a:off x="0" y="-38100"/>
              <a:ext cx="246798" cy="27474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5400000">
            <a:off x="-2373736" y="4911090"/>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Larana University | 2024</a:t>
            </a:r>
          </a:p>
        </p:txBody>
      </p:sp>
      <p:sp>
        <p:nvSpPr>
          <p:cNvPr name="AutoShape 18" id="18"/>
          <p:cNvSpPr/>
          <p:nvPr/>
        </p:nvSpPr>
        <p:spPr>
          <a:xfrm flipH="true" flipV="true">
            <a:off x="1085850" y="7289441"/>
            <a:ext cx="5403" cy="2997456"/>
          </a:xfrm>
          <a:prstGeom prst="line">
            <a:avLst/>
          </a:prstGeom>
          <a:ln cap="flat" w="114300">
            <a:solidFill>
              <a:srgbClr val="9FC3D0"/>
            </a:solidFill>
            <a:prstDash val="solid"/>
            <a:headEnd type="none" len="sm" w="sm"/>
            <a:tailEnd type="none" len="sm" w="sm"/>
          </a:ln>
        </p:spPr>
      </p:sp>
      <p:sp>
        <p:nvSpPr>
          <p:cNvPr name="AutoShape 19" id="19"/>
          <p:cNvSpPr/>
          <p:nvPr/>
        </p:nvSpPr>
        <p:spPr>
          <a:xfrm flipH="true" flipV="true">
            <a:off x="1090490" y="-104525"/>
            <a:ext cx="5403" cy="2997456"/>
          </a:xfrm>
          <a:prstGeom prst="line">
            <a:avLst/>
          </a:prstGeom>
          <a:ln cap="flat" w="114300">
            <a:solidFill>
              <a:srgbClr val="9FC3D0"/>
            </a:solidFill>
            <a:prstDash val="solid"/>
            <a:headEnd type="none" len="sm" w="sm"/>
            <a:tailEnd type="none" len="sm" w="sm"/>
          </a:ln>
        </p:spPr>
      </p:sp>
      <p:grpSp>
        <p:nvGrpSpPr>
          <p:cNvPr name="Group 20" id="20"/>
          <p:cNvGrpSpPr/>
          <p:nvPr/>
        </p:nvGrpSpPr>
        <p:grpSpPr>
          <a:xfrm rot="0">
            <a:off x="15859155" y="0"/>
            <a:ext cx="1562612" cy="1673225"/>
            <a:chOff x="0" y="0"/>
            <a:chExt cx="2083482" cy="2230967"/>
          </a:xfrm>
        </p:grpSpPr>
        <p:grpSp>
          <p:nvGrpSpPr>
            <p:cNvPr name="Group 21" id="21"/>
            <p:cNvGrpSpPr/>
            <p:nvPr/>
          </p:nvGrpSpPr>
          <p:grpSpPr>
            <a:xfrm rot="0">
              <a:off x="75599" y="0"/>
              <a:ext cx="1932284" cy="2230967"/>
              <a:chOff x="0" y="0"/>
              <a:chExt cx="703982" cy="812800"/>
            </a:xfrm>
          </p:grpSpPr>
          <p:sp>
            <p:nvSpPr>
              <p:cNvPr name="Freeform 22" id="22"/>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23" id="23"/>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10</a:t>
              </a:r>
            </a:p>
          </p:txBody>
        </p:sp>
      </p:grpSp>
      <p:sp>
        <p:nvSpPr>
          <p:cNvPr name="Freeform 25" id="25"/>
          <p:cNvSpPr/>
          <p:nvPr/>
        </p:nvSpPr>
        <p:spPr>
          <a:xfrm flipH="false" flipV="false" rot="0">
            <a:off x="9697545" y="8788169"/>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26" id="26"/>
          <p:cNvSpPr/>
          <p:nvPr/>
        </p:nvSpPr>
        <p:spPr>
          <a:xfrm flipH="false" flipV="false" rot="0">
            <a:off x="1564423" y="-1641171"/>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27" id="27"/>
          <p:cNvGrpSpPr/>
          <p:nvPr/>
        </p:nvGrpSpPr>
        <p:grpSpPr>
          <a:xfrm rot="0">
            <a:off x="1704735" y="7753120"/>
            <a:ext cx="1105361" cy="1105361"/>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9C7C6"/>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0" id="30"/>
          <p:cNvSpPr txBox="true"/>
          <p:nvPr/>
        </p:nvSpPr>
        <p:spPr>
          <a:xfrm rot="0">
            <a:off x="1704735" y="7827242"/>
            <a:ext cx="1105361" cy="861867"/>
          </a:xfrm>
          <a:prstGeom prst="rect">
            <a:avLst/>
          </a:prstGeom>
        </p:spPr>
        <p:txBody>
          <a:bodyPr anchor="t" rtlCol="false" tIns="0" lIns="0" bIns="0" rIns="0">
            <a:spAutoFit/>
          </a:bodyPr>
          <a:lstStyle/>
          <a:p>
            <a:pPr algn="ctr">
              <a:lnSpc>
                <a:spcPts val="7048"/>
              </a:lnSpc>
            </a:pPr>
            <a:r>
              <a:rPr lang="en-US" sz="5034">
                <a:solidFill>
                  <a:srgbClr val="000000"/>
                </a:solidFill>
                <a:latin typeface="Alatsi Bold"/>
              </a:rPr>
              <a:t>3</a:t>
            </a:r>
          </a:p>
        </p:txBody>
      </p:sp>
      <p:sp>
        <p:nvSpPr>
          <p:cNvPr name="TextBox 31" id="31"/>
          <p:cNvSpPr txBox="true"/>
          <p:nvPr/>
        </p:nvSpPr>
        <p:spPr>
          <a:xfrm rot="0">
            <a:off x="2988508" y="7686445"/>
            <a:ext cx="14552658" cy="1617021"/>
          </a:xfrm>
          <a:prstGeom prst="rect">
            <a:avLst/>
          </a:prstGeom>
        </p:spPr>
        <p:txBody>
          <a:bodyPr anchor="t" rtlCol="false" tIns="0" lIns="0" bIns="0" rIns="0">
            <a:spAutoFit/>
          </a:bodyPr>
          <a:lstStyle/>
          <a:p>
            <a:pPr>
              <a:lnSpc>
                <a:spcPts val="4322"/>
              </a:lnSpc>
            </a:pPr>
            <a:r>
              <a:rPr lang="en-US" sz="3087">
                <a:solidFill>
                  <a:srgbClr val="5271FF"/>
                </a:solidFill>
                <a:latin typeface="Alatsi Bold"/>
              </a:rPr>
              <a:t>Preprocessing Limitations:</a:t>
            </a:r>
            <a:r>
              <a:rPr lang="en-US" sz="3087">
                <a:solidFill>
                  <a:srgbClr val="000000"/>
                </a:solidFill>
                <a:latin typeface="Alatsi Bold"/>
              </a:rPr>
              <a:t> There were instances where GPT-3.5 </a:t>
            </a:r>
            <a:r>
              <a:rPr lang="en-US" sz="3087">
                <a:solidFill>
                  <a:srgbClr val="000000"/>
                </a:solidFill>
                <a:latin typeface="Alatsi Bold"/>
              </a:rPr>
              <a:t>claimed not to know the relationship between terms, even though the data preprocessing step ensured that the model was familiar with these relation-ships.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1028700" y="636588"/>
            <a:ext cx="16230600"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WIKI-COUNT CHART</a:t>
            </a:r>
          </a:p>
        </p:txBody>
      </p:sp>
      <p:sp>
        <p:nvSpPr>
          <p:cNvPr name="Freeform 3" id="3"/>
          <p:cNvSpPr/>
          <p:nvPr/>
        </p:nvSpPr>
        <p:spPr>
          <a:xfrm flipH="false" flipV="false" rot="0">
            <a:off x="13764167" y="5827621"/>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5859155" y="0"/>
            <a:ext cx="1562612" cy="1673225"/>
            <a:chOff x="0" y="0"/>
            <a:chExt cx="2083482" cy="2230967"/>
          </a:xfrm>
        </p:grpSpPr>
        <p:grpSp>
          <p:nvGrpSpPr>
            <p:cNvPr name="Group 5" id="5"/>
            <p:cNvGrpSpPr/>
            <p:nvPr/>
          </p:nvGrpSpPr>
          <p:grpSpPr>
            <a:xfrm rot="0">
              <a:off x="75599" y="0"/>
              <a:ext cx="1932284" cy="2230967"/>
              <a:chOff x="0" y="0"/>
              <a:chExt cx="703982" cy="812800"/>
            </a:xfrm>
          </p:grpSpPr>
          <p:sp>
            <p:nvSpPr>
              <p:cNvPr name="Freeform 6" id="6"/>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7" id="7"/>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11</a:t>
              </a:r>
            </a:p>
          </p:txBody>
        </p:sp>
      </p:grpSp>
      <p:sp>
        <p:nvSpPr>
          <p:cNvPr name="Freeform 9" id="9"/>
          <p:cNvSpPr/>
          <p:nvPr/>
        </p:nvSpPr>
        <p:spPr>
          <a:xfrm flipH="false" flipV="false" rot="0">
            <a:off x="-2628900" y="-1449083"/>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941138" y="2404952"/>
            <a:ext cx="13708378" cy="7265440"/>
          </a:xfrm>
          <a:custGeom>
            <a:avLst/>
            <a:gdLst/>
            <a:ahLst/>
            <a:cxnLst/>
            <a:rect r="r" b="b" t="t" l="l"/>
            <a:pathLst>
              <a:path h="7265440" w="13708378">
                <a:moveTo>
                  <a:pt x="0" y="0"/>
                </a:moveTo>
                <a:lnTo>
                  <a:pt x="13708378" y="0"/>
                </a:lnTo>
                <a:lnTo>
                  <a:pt x="13708378" y="7265440"/>
                </a:lnTo>
                <a:lnTo>
                  <a:pt x="0" y="7265440"/>
                </a:lnTo>
                <a:lnTo>
                  <a:pt x="0" y="0"/>
                </a:lnTo>
                <a:close/>
              </a:path>
            </a:pathLst>
          </a:custGeom>
          <a:blipFill>
            <a:blip r:embed="rId4"/>
            <a:stretch>
              <a:fillRect l="0" t="0" r="0" b="0"/>
            </a:stretch>
          </a:blipFill>
          <a:ln w="38100" cap="sq">
            <a:solidFill>
              <a:srgbClr val="000000"/>
            </a:solidFill>
            <a:prstDash val="solid"/>
            <a:miter/>
          </a:ln>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2610958" y="2481258"/>
            <a:ext cx="7530658" cy="795020"/>
          </a:xfrm>
          <a:prstGeom prst="rect">
            <a:avLst/>
          </a:prstGeom>
        </p:spPr>
        <p:txBody>
          <a:bodyPr anchor="t" rtlCol="false" tIns="0" lIns="0" bIns="0" rIns="0">
            <a:spAutoFit/>
          </a:bodyPr>
          <a:lstStyle/>
          <a:p>
            <a:pPr>
              <a:lnSpc>
                <a:spcPts val="6580"/>
              </a:lnSpc>
            </a:pPr>
            <a:r>
              <a:rPr lang="en-US" sz="4700">
                <a:solidFill>
                  <a:srgbClr val="5271FF"/>
                </a:solidFill>
                <a:latin typeface="Alatsi Bold"/>
              </a:rPr>
              <a:t>Error Analysis</a:t>
            </a:r>
          </a:p>
        </p:txBody>
      </p:sp>
      <p:sp>
        <p:nvSpPr>
          <p:cNvPr name="TextBox 3" id="3"/>
          <p:cNvSpPr txBox="true"/>
          <p:nvPr/>
        </p:nvSpPr>
        <p:spPr>
          <a:xfrm rot="0">
            <a:off x="2610958" y="4166452"/>
            <a:ext cx="7530658" cy="795020"/>
          </a:xfrm>
          <a:prstGeom prst="rect">
            <a:avLst/>
          </a:prstGeom>
        </p:spPr>
        <p:txBody>
          <a:bodyPr anchor="t" rtlCol="false" tIns="0" lIns="0" bIns="0" rIns="0">
            <a:spAutoFit/>
          </a:bodyPr>
          <a:lstStyle/>
          <a:p>
            <a:pPr>
              <a:lnSpc>
                <a:spcPts val="6580"/>
              </a:lnSpc>
            </a:pPr>
            <a:r>
              <a:rPr lang="en-US" sz="4700">
                <a:solidFill>
                  <a:srgbClr val="5271FF"/>
                </a:solidFill>
                <a:latin typeface="Alatsi Bold"/>
              </a:rPr>
              <a:t>In-context Learning</a:t>
            </a:r>
          </a:p>
        </p:txBody>
      </p:sp>
      <p:sp>
        <p:nvSpPr>
          <p:cNvPr name="TextBox 4" id="4"/>
          <p:cNvSpPr txBox="true"/>
          <p:nvPr/>
        </p:nvSpPr>
        <p:spPr>
          <a:xfrm rot="0">
            <a:off x="2610958" y="3402262"/>
            <a:ext cx="14847341" cy="621315"/>
          </a:xfrm>
          <a:prstGeom prst="rect">
            <a:avLst/>
          </a:prstGeom>
        </p:spPr>
        <p:txBody>
          <a:bodyPr anchor="t" rtlCol="false" tIns="0" lIns="0" bIns="0" rIns="0">
            <a:spAutoFit/>
          </a:bodyPr>
          <a:lstStyle/>
          <a:p>
            <a:pPr>
              <a:lnSpc>
                <a:spcPts val="5125"/>
              </a:lnSpc>
            </a:pPr>
            <a:r>
              <a:rPr lang="en-US" sz="3661">
                <a:solidFill>
                  <a:srgbClr val="000000"/>
                </a:solidFill>
                <a:latin typeface="Alatsi Bold"/>
              </a:rPr>
              <a:t>Dive deeper into specific errors made by LLMs. Explore Embeddings</a:t>
            </a:r>
          </a:p>
        </p:txBody>
      </p:sp>
      <p:sp>
        <p:nvSpPr>
          <p:cNvPr name="Freeform 5" id="5"/>
          <p:cNvSpPr/>
          <p:nvPr/>
        </p:nvSpPr>
        <p:spPr>
          <a:xfrm flipH="false" flipV="false" rot="0">
            <a:off x="13764167" y="6379649"/>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2610958" y="5085297"/>
            <a:ext cx="14847341" cy="1916583"/>
          </a:xfrm>
          <a:prstGeom prst="rect">
            <a:avLst/>
          </a:prstGeom>
        </p:spPr>
        <p:txBody>
          <a:bodyPr anchor="t" rtlCol="false" tIns="0" lIns="0" bIns="0" rIns="0">
            <a:spAutoFit/>
          </a:bodyPr>
          <a:lstStyle/>
          <a:p>
            <a:pPr>
              <a:lnSpc>
                <a:spcPts val="5125"/>
              </a:lnSpc>
            </a:pPr>
            <a:r>
              <a:rPr lang="en-US" sz="3661">
                <a:solidFill>
                  <a:srgbClr val="000000"/>
                </a:solidFill>
                <a:latin typeface="Alatsi Bold"/>
              </a:rPr>
              <a:t>Explore insights from "An Explanation of In-context Learning as Implicit Bayesian Inference" (Xie et al., 2021) and other papers on prompting techniques for achieving better performance in analogical tasks</a:t>
            </a:r>
          </a:p>
        </p:txBody>
      </p:sp>
      <p:sp>
        <p:nvSpPr>
          <p:cNvPr name="TextBox 7" id="7"/>
          <p:cNvSpPr txBox="true"/>
          <p:nvPr/>
        </p:nvSpPr>
        <p:spPr>
          <a:xfrm rot="0">
            <a:off x="2411959" y="866775"/>
            <a:ext cx="13464081"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FUTURE PLAN</a:t>
            </a:r>
          </a:p>
        </p:txBody>
      </p:sp>
      <p:grpSp>
        <p:nvGrpSpPr>
          <p:cNvPr name="Group 8" id="8"/>
          <p:cNvGrpSpPr/>
          <p:nvPr/>
        </p:nvGrpSpPr>
        <p:grpSpPr>
          <a:xfrm rot="0">
            <a:off x="1746889" y="4395970"/>
            <a:ext cx="516960" cy="51696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746889" y="2759318"/>
            <a:ext cx="516960" cy="51696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5859155" y="0"/>
            <a:ext cx="1562612" cy="1673225"/>
            <a:chOff x="0" y="0"/>
            <a:chExt cx="2083482" cy="2230967"/>
          </a:xfrm>
        </p:grpSpPr>
        <p:grpSp>
          <p:nvGrpSpPr>
            <p:cNvPr name="Group 15" id="15"/>
            <p:cNvGrpSpPr/>
            <p:nvPr/>
          </p:nvGrpSpPr>
          <p:grpSpPr>
            <a:xfrm rot="0">
              <a:off x="75599" y="0"/>
              <a:ext cx="1932284" cy="2230967"/>
              <a:chOff x="0" y="0"/>
              <a:chExt cx="703982" cy="812800"/>
            </a:xfrm>
          </p:grpSpPr>
          <p:sp>
            <p:nvSpPr>
              <p:cNvPr name="Freeform 16" id="16"/>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17" id="17"/>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12</a:t>
              </a:r>
            </a:p>
          </p:txBody>
        </p:sp>
      </p:grpSp>
      <p:sp>
        <p:nvSpPr>
          <p:cNvPr name="Freeform 19" id="19"/>
          <p:cNvSpPr/>
          <p:nvPr/>
        </p:nvSpPr>
        <p:spPr>
          <a:xfrm flipH="false" flipV="false" rot="0">
            <a:off x="-274618" y="-1146812"/>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0" id="20"/>
          <p:cNvSpPr txBox="true"/>
          <p:nvPr/>
        </p:nvSpPr>
        <p:spPr>
          <a:xfrm rot="0">
            <a:off x="2869438" y="6993875"/>
            <a:ext cx="7530658" cy="795020"/>
          </a:xfrm>
          <a:prstGeom prst="rect">
            <a:avLst/>
          </a:prstGeom>
        </p:spPr>
        <p:txBody>
          <a:bodyPr anchor="t" rtlCol="false" tIns="0" lIns="0" bIns="0" rIns="0">
            <a:spAutoFit/>
          </a:bodyPr>
          <a:lstStyle/>
          <a:p>
            <a:pPr>
              <a:lnSpc>
                <a:spcPts val="6580"/>
              </a:lnSpc>
            </a:pPr>
            <a:r>
              <a:rPr lang="en-US" sz="4700">
                <a:solidFill>
                  <a:srgbClr val="FF3131"/>
                </a:solidFill>
                <a:latin typeface="Alatsi Bold"/>
              </a:rPr>
              <a:t>Goal</a:t>
            </a:r>
          </a:p>
        </p:txBody>
      </p:sp>
      <p:sp>
        <p:nvSpPr>
          <p:cNvPr name="TextBox 21" id="21"/>
          <p:cNvSpPr txBox="true"/>
          <p:nvPr/>
        </p:nvSpPr>
        <p:spPr>
          <a:xfrm rot="0">
            <a:off x="2263849" y="7912720"/>
            <a:ext cx="14847341" cy="1916781"/>
          </a:xfrm>
          <a:prstGeom prst="rect">
            <a:avLst/>
          </a:prstGeom>
        </p:spPr>
        <p:txBody>
          <a:bodyPr anchor="t" rtlCol="false" tIns="0" lIns="0" bIns="0" rIns="0">
            <a:spAutoFit/>
          </a:bodyPr>
          <a:lstStyle/>
          <a:p>
            <a:pPr marL="790445" indent="-395222" lvl="1">
              <a:lnSpc>
                <a:spcPts val="5125"/>
              </a:lnSpc>
              <a:buFont typeface="Arial"/>
              <a:buChar char="•"/>
            </a:pPr>
            <a:r>
              <a:rPr lang="en-US" sz="3661">
                <a:solidFill>
                  <a:srgbClr val="000000"/>
                </a:solidFill>
                <a:latin typeface="Alatsi Bold"/>
              </a:rPr>
              <a:t>Develop methods to address LLMs' shortcomings.</a:t>
            </a:r>
          </a:p>
          <a:p>
            <a:pPr marL="790445" indent="-395222" lvl="1">
              <a:lnSpc>
                <a:spcPts val="5125"/>
              </a:lnSpc>
              <a:buFont typeface="Arial"/>
              <a:buChar char="•"/>
            </a:pPr>
            <a:r>
              <a:rPr lang="en-US" sz="3661">
                <a:solidFill>
                  <a:srgbClr val="000000"/>
                </a:solidFill>
                <a:latin typeface="Alatsi Bold"/>
              </a:rPr>
              <a:t>Harness LLMs' potential for better analogical reasoning.</a:t>
            </a:r>
          </a:p>
          <a:p>
            <a:pPr>
              <a:lnSpc>
                <a:spcPts val="5125"/>
              </a:lnSpc>
            </a:pPr>
          </a:p>
        </p:txBody>
      </p:sp>
      <p:grpSp>
        <p:nvGrpSpPr>
          <p:cNvPr name="Group 22" id="22"/>
          <p:cNvGrpSpPr/>
          <p:nvPr/>
        </p:nvGrpSpPr>
        <p:grpSpPr>
          <a:xfrm rot="0">
            <a:off x="2005369" y="7223392"/>
            <a:ext cx="516960" cy="516960"/>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5400000">
            <a:off x="-2373736" y="4911090"/>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IIT KHARAGPUR | 2023</a:t>
            </a:r>
          </a:p>
        </p:txBody>
      </p:sp>
      <p:sp>
        <p:nvSpPr>
          <p:cNvPr name="AutoShape 26" id="26"/>
          <p:cNvSpPr/>
          <p:nvPr/>
        </p:nvSpPr>
        <p:spPr>
          <a:xfrm flipH="true" flipV="true">
            <a:off x="1090490" y="-104525"/>
            <a:ext cx="5403" cy="2997456"/>
          </a:xfrm>
          <a:prstGeom prst="line">
            <a:avLst/>
          </a:prstGeom>
          <a:ln cap="flat" w="114300">
            <a:solidFill>
              <a:srgbClr val="9FC3D0"/>
            </a:solidFill>
            <a:prstDash val="solid"/>
            <a:headEnd type="none" len="sm" w="sm"/>
            <a:tailEnd type="none" len="sm" w="sm"/>
          </a:ln>
        </p:spPr>
      </p:sp>
      <p:sp>
        <p:nvSpPr>
          <p:cNvPr name="AutoShape 27" id="27"/>
          <p:cNvSpPr/>
          <p:nvPr/>
        </p:nvSpPr>
        <p:spPr>
          <a:xfrm flipH="true" flipV="true">
            <a:off x="1085850" y="7289441"/>
            <a:ext cx="5403" cy="2997456"/>
          </a:xfrm>
          <a:prstGeom prst="line">
            <a:avLst/>
          </a:prstGeom>
          <a:ln cap="flat" w="114300">
            <a:solidFill>
              <a:srgbClr val="9FC3D0"/>
            </a:solidFill>
            <a:prstDash val="solid"/>
            <a:headEnd type="none" len="sm" w="sm"/>
            <a:tailEnd type="none" len="sm" w="sm"/>
          </a:ln>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Freeform 2" id="2"/>
          <p:cNvSpPr/>
          <p:nvPr/>
        </p:nvSpPr>
        <p:spPr>
          <a:xfrm flipH="false" flipV="false" rot="0">
            <a:off x="12982861" y="5945563"/>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859155" y="0"/>
            <a:ext cx="1562612" cy="1673225"/>
            <a:chOff x="0" y="0"/>
            <a:chExt cx="2083482" cy="2230967"/>
          </a:xfrm>
        </p:grpSpPr>
        <p:grpSp>
          <p:nvGrpSpPr>
            <p:cNvPr name="Group 4" id="4"/>
            <p:cNvGrpSpPr/>
            <p:nvPr/>
          </p:nvGrpSpPr>
          <p:grpSpPr>
            <a:xfrm rot="0">
              <a:off x="75599" y="0"/>
              <a:ext cx="1932284" cy="2230967"/>
              <a:chOff x="0" y="0"/>
              <a:chExt cx="703982" cy="812800"/>
            </a:xfrm>
          </p:grpSpPr>
          <p:sp>
            <p:nvSpPr>
              <p:cNvPr name="Freeform 5" id="5"/>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6" id="6"/>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13</a:t>
              </a:r>
            </a:p>
          </p:txBody>
        </p:sp>
      </p:grpSp>
      <p:sp>
        <p:nvSpPr>
          <p:cNvPr name="TextBox 8" id="8"/>
          <p:cNvSpPr txBox="true"/>
          <p:nvPr/>
        </p:nvSpPr>
        <p:spPr>
          <a:xfrm rot="0">
            <a:off x="3679044" y="866775"/>
            <a:ext cx="10929913"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FINAL THOUGHTS</a:t>
            </a:r>
          </a:p>
        </p:txBody>
      </p:sp>
      <p:sp>
        <p:nvSpPr>
          <p:cNvPr name="Freeform 9" id="9"/>
          <p:cNvSpPr/>
          <p:nvPr/>
        </p:nvSpPr>
        <p:spPr>
          <a:xfrm flipH="false" flipV="false" rot="0">
            <a:off x="-3009325" y="-402279"/>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1214200" y="3162538"/>
            <a:ext cx="6789513" cy="5944148"/>
          </a:xfrm>
          <a:custGeom>
            <a:avLst/>
            <a:gdLst/>
            <a:ahLst/>
            <a:cxnLst/>
            <a:rect r="r" b="b" t="t" l="l"/>
            <a:pathLst>
              <a:path h="5944148" w="6789513">
                <a:moveTo>
                  <a:pt x="0" y="0"/>
                </a:moveTo>
                <a:lnTo>
                  <a:pt x="6789513" y="0"/>
                </a:lnTo>
                <a:lnTo>
                  <a:pt x="6789513" y="5944148"/>
                </a:lnTo>
                <a:lnTo>
                  <a:pt x="0" y="5944148"/>
                </a:lnTo>
                <a:lnTo>
                  <a:pt x="0" y="0"/>
                </a:lnTo>
                <a:close/>
              </a:path>
            </a:pathLst>
          </a:custGeom>
          <a:blipFill>
            <a:blip r:embed="rId4"/>
            <a:stretch>
              <a:fillRect l="-22331" t="0" r="-23583" b="0"/>
            </a:stretch>
          </a:blipFill>
        </p:spPr>
      </p:sp>
      <p:sp>
        <p:nvSpPr>
          <p:cNvPr name="TextBox 11" id="11"/>
          <p:cNvSpPr txBox="true"/>
          <p:nvPr/>
        </p:nvSpPr>
        <p:spPr>
          <a:xfrm rot="0">
            <a:off x="425489" y="2530686"/>
            <a:ext cx="10793714" cy="6797675"/>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5271FF"/>
                </a:solidFill>
                <a:latin typeface="Alatsi Bold"/>
              </a:rPr>
              <a:t>Journey:</a:t>
            </a:r>
            <a:r>
              <a:rPr lang="en-US" sz="3500">
                <a:solidFill>
                  <a:srgbClr val="000000"/>
                </a:solidFill>
                <a:latin typeface="Alatsi Bold"/>
              </a:rPr>
              <a:t> Machine learning has always aimed to make machines think like us.</a:t>
            </a:r>
          </a:p>
          <a:p>
            <a:pPr marL="755651" indent="-377825" lvl="1">
              <a:lnSpc>
                <a:spcPts val="4900"/>
              </a:lnSpc>
              <a:buFont typeface="Arial"/>
              <a:buChar char="•"/>
            </a:pPr>
            <a:r>
              <a:rPr lang="en-US" sz="3500">
                <a:solidFill>
                  <a:srgbClr val="5271FF"/>
                </a:solidFill>
                <a:latin typeface="Alatsi Bold"/>
              </a:rPr>
              <a:t>Traditional Focus:</a:t>
            </a:r>
            <a:r>
              <a:rPr lang="en-US" sz="3500">
                <a:solidFill>
                  <a:srgbClr val="000000"/>
                </a:solidFill>
                <a:latin typeface="Alatsi Bold"/>
              </a:rPr>
              <a:t> Improving machines from the inside (more storage, better methods).</a:t>
            </a:r>
          </a:p>
          <a:p>
            <a:pPr marL="755651" indent="-377825" lvl="1">
              <a:lnSpc>
                <a:spcPts val="4900"/>
              </a:lnSpc>
              <a:buFont typeface="Arial"/>
              <a:buChar char="•"/>
            </a:pPr>
            <a:r>
              <a:rPr lang="en-US" sz="3500">
                <a:solidFill>
                  <a:srgbClr val="5271FF"/>
                </a:solidFill>
                <a:latin typeface="Alatsi Bold"/>
              </a:rPr>
              <a:t>A </a:t>
            </a:r>
            <a:r>
              <a:rPr lang="en-US" sz="3500">
                <a:solidFill>
                  <a:srgbClr val="5271FF"/>
                </a:solidFill>
                <a:latin typeface="Alatsi Bold"/>
              </a:rPr>
              <a:t>New Approach:</a:t>
            </a:r>
            <a:r>
              <a:rPr lang="en-US" sz="3500">
                <a:solidFill>
                  <a:srgbClr val="000000"/>
                </a:solidFill>
                <a:latin typeface="Alatsi Bold"/>
              </a:rPr>
              <a:t> Train machines like humans, without changing their insides.</a:t>
            </a:r>
          </a:p>
          <a:p>
            <a:pPr marL="755651" indent="-377825" lvl="1">
              <a:lnSpc>
                <a:spcPts val="4900"/>
              </a:lnSpc>
              <a:buFont typeface="Arial"/>
              <a:buChar char="•"/>
            </a:pPr>
            <a:r>
              <a:rPr lang="en-US" sz="3500">
                <a:solidFill>
                  <a:srgbClr val="5271FF"/>
                </a:solidFill>
                <a:latin typeface="Alatsi Bold"/>
              </a:rPr>
              <a:t>Our Research:</a:t>
            </a:r>
            <a:r>
              <a:rPr lang="en-US" sz="3500">
                <a:solidFill>
                  <a:srgbClr val="000000"/>
                </a:solidFill>
                <a:latin typeface="Alatsi Bold"/>
              </a:rPr>
              <a:t> Embraces this new training method, especially with LLMs.</a:t>
            </a:r>
          </a:p>
          <a:p>
            <a:pPr marL="755651" indent="-377825" lvl="1">
              <a:lnSpc>
                <a:spcPts val="4900"/>
              </a:lnSpc>
              <a:buFont typeface="Arial"/>
              <a:buChar char="•"/>
            </a:pPr>
            <a:r>
              <a:rPr lang="en-US" sz="3500">
                <a:solidFill>
                  <a:srgbClr val="5271FF"/>
                </a:solidFill>
                <a:latin typeface="Alatsi Bold"/>
              </a:rPr>
              <a:t>Belief:</a:t>
            </a:r>
            <a:r>
              <a:rPr lang="en-US" sz="3500">
                <a:solidFill>
                  <a:srgbClr val="000000"/>
                </a:solidFill>
                <a:latin typeface="Alatsi Bold"/>
              </a:rPr>
              <a:t> Simple steps today can lead to big breakthroughs tomorrow.</a:t>
            </a:r>
          </a:p>
          <a:p>
            <a:pPr>
              <a:lnSpc>
                <a:spcPts val="490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1028700" y="552450"/>
            <a:ext cx="16230600"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REFERENCES</a:t>
            </a:r>
          </a:p>
        </p:txBody>
      </p:sp>
      <p:sp>
        <p:nvSpPr>
          <p:cNvPr name="TextBox 3" id="3"/>
          <p:cNvSpPr txBox="true"/>
          <p:nvPr/>
        </p:nvSpPr>
        <p:spPr>
          <a:xfrm rot="0">
            <a:off x="1184660" y="2232026"/>
            <a:ext cx="14847341" cy="6701669"/>
          </a:xfrm>
          <a:prstGeom prst="rect">
            <a:avLst/>
          </a:prstGeom>
        </p:spPr>
        <p:txBody>
          <a:bodyPr anchor="t" rtlCol="false" tIns="0" lIns="0" bIns="0" rIns="0">
            <a:spAutoFit/>
          </a:bodyPr>
          <a:lstStyle/>
          <a:p>
            <a:pPr marL="790445" indent="-395222" lvl="1">
              <a:lnSpc>
                <a:spcPts val="5345"/>
              </a:lnSpc>
              <a:buFont typeface="Arial"/>
              <a:buChar char="•"/>
            </a:pPr>
            <a:r>
              <a:rPr lang="en-US" sz="3661">
                <a:solidFill>
                  <a:srgbClr val="000000"/>
                </a:solidFill>
                <a:latin typeface="Alatsi Bold"/>
                <a:hlinkClick r:id="rId2" tooltip="https://arxiv.org/abs/2310.20689"/>
              </a:rPr>
              <a:t>An, S., Ma, Z., et al. (2023). </a:t>
            </a:r>
            <a:r>
              <a:rPr lang="en-US" sz="3661">
                <a:solidFill>
                  <a:srgbClr val="000000"/>
                </a:solidFill>
                <a:latin typeface="Alatsi Bold"/>
                <a:hlinkClick r:id="rId3" tooltip="https://arxiv.org/abs/2310.20689"/>
              </a:rPr>
              <a:t>Learning from mistakes makes LLM better reasoner. arXiv:2310.20689.</a:t>
            </a:r>
          </a:p>
          <a:p>
            <a:pPr marL="790445" indent="-395222" lvl="1">
              <a:lnSpc>
                <a:spcPts val="5345"/>
              </a:lnSpc>
              <a:buFont typeface="Arial"/>
              <a:buChar char="•"/>
            </a:pPr>
            <a:r>
              <a:rPr lang="en-US" sz="3661">
                <a:solidFill>
                  <a:srgbClr val="000000"/>
                </a:solidFill>
                <a:latin typeface="Alatsi Bold"/>
                <a:hlinkClick r:id="rId4" tooltip="https://www.nature.com/articles/s41562-023-01659-w"/>
              </a:rPr>
              <a:t>Webb, T., Holyoak, K. J., &amp; Lu, H. (2023). Emergent analogical reasoning in large language models. Nature Human Behaviour, 7(9), 1526–1541.</a:t>
            </a:r>
          </a:p>
          <a:p>
            <a:pPr marL="790445" indent="-395222" lvl="1">
              <a:lnSpc>
                <a:spcPts val="5345"/>
              </a:lnSpc>
              <a:buFont typeface="Arial"/>
              <a:buChar char="•"/>
            </a:pPr>
            <a:r>
              <a:rPr lang="en-US" sz="3661">
                <a:solidFill>
                  <a:srgbClr val="000000"/>
                </a:solidFill>
                <a:latin typeface="Alatsi Bold"/>
                <a:hlinkClick r:id="rId5" tooltip="https://arxiv.org/abs/2111.02080"/>
              </a:rPr>
              <a:t>Xie, S. M., Raghunathan, A., Liang, P., &amp; Ma, T. (2021). An explanation of in-context learning as implicit bayesian inference. International Conference on Learning Representations.</a:t>
            </a:r>
          </a:p>
          <a:p>
            <a:pPr marL="790445" indent="-395222" lvl="1">
              <a:lnSpc>
                <a:spcPts val="5345"/>
              </a:lnSpc>
              <a:buFont typeface="Arial"/>
              <a:buChar char="•"/>
            </a:pPr>
            <a:r>
              <a:rPr lang="en-US" sz="3661">
                <a:solidFill>
                  <a:srgbClr val="000000"/>
                </a:solidFill>
                <a:latin typeface="Alatsi Bold"/>
                <a:hlinkClick r:id="rId6" tooltip="https://arxiv.org/abs/2310.01714"/>
              </a:rPr>
              <a:t>Yasunaga, M., Chen, X., et al. (2023). Large language models as analogical reasoners. arXiv preprint arXiv:2310.01714.</a:t>
            </a:r>
          </a:p>
          <a:p>
            <a:pPr>
              <a:lnSpc>
                <a:spcPts val="5110"/>
              </a:lnSpc>
            </a:pPr>
          </a:p>
        </p:txBody>
      </p:sp>
      <p:sp>
        <p:nvSpPr>
          <p:cNvPr name="Freeform 4" id="4"/>
          <p:cNvSpPr/>
          <p:nvPr/>
        </p:nvSpPr>
        <p:spPr>
          <a:xfrm flipH="false" flipV="false" rot="0">
            <a:off x="13963166" y="7809217"/>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nvGrpSpPr>
          <p:cNvPr name="Group 5" id="5"/>
          <p:cNvGrpSpPr/>
          <p:nvPr/>
        </p:nvGrpSpPr>
        <p:grpSpPr>
          <a:xfrm rot="0">
            <a:off x="15859155" y="0"/>
            <a:ext cx="1562612" cy="1673225"/>
            <a:chOff x="0" y="0"/>
            <a:chExt cx="2083482" cy="2230967"/>
          </a:xfrm>
        </p:grpSpPr>
        <p:grpSp>
          <p:nvGrpSpPr>
            <p:cNvPr name="Group 6" id="6"/>
            <p:cNvGrpSpPr/>
            <p:nvPr/>
          </p:nvGrpSpPr>
          <p:grpSpPr>
            <a:xfrm rot="0">
              <a:off x="75599" y="0"/>
              <a:ext cx="1932284" cy="2230967"/>
              <a:chOff x="0" y="0"/>
              <a:chExt cx="703982" cy="812800"/>
            </a:xfrm>
          </p:grpSpPr>
          <p:sp>
            <p:nvSpPr>
              <p:cNvPr name="Freeform 7" id="7"/>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8" id="8"/>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14</a:t>
              </a:r>
            </a:p>
          </p:txBody>
        </p:sp>
      </p:grpSp>
      <p:sp>
        <p:nvSpPr>
          <p:cNvPr name="Freeform 10" id="10"/>
          <p:cNvSpPr/>
          <p:nvPr/>
        </p:nvSpPr>
        <p:spPr>
          <a:xfrm flipH="false" flipV="false" rot="0">
            <a:off x="-2628900" y="-1449083"/>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4554977" y="3748035"/>
            <a:ext cx="11627497" cy="2514704"/>
          </a:xfrm>
          <a:prstGeom prst="rect">
            <a:avLst/>
          </a:prstGeom>
        </p:spPr>
        <p:txBody>
          <a:bodyPr anchor="t" rtlCol="false" tIns="0" lIns="0" bIns="0" rIns="0">
            <a:spAutoFit/>
          </a:bodyPr>
          <a:lstStyle/>
          <a:p>
            <a:pPr algn="ctr">
              <a:lnSpc>
                <a:spcPts val="20573"/>
              </a:lnSpc>
            </a:pPr>
            <a:r>
              <a:rPr lang="en-US" sz="14695">
                <a:solidFill>
                  <a:srgbClr val="000000"/>
                </a:solidFill>
                <a:latin typeface="Alatsi Bold"/>
              </a:rPr>
              <a:t>THANK YOU</a:t>
            </a:r>
          </a:p>
        </p:txBody>
      </p:sp>
      <p:sp>
        <p:nvSpPr>
          <p:cNvPr name="TextBox 3" id="3"/>
          <p:cNvSpPr txBox="true"/>
          <p:nvPr/>
        </p:nvSpPr>
        <p:spPr>
          <a:xfrm rot="0">
            <a:off x="5033857" y="6762653"/>
            <a:ext cx="10669737" cy="703169"/>
          </a:xfrm>
          <a:prstGeom prst="rect">
            <a:avLst/>
          </a:prstGeom>
        </p:spPr>
        <p:txBody>
          <a:bodyPr anchor="t" rtlCol="false" tIns="0" lIns="0" bIns="0" rIns="0">
            <a:spAutoFit/>
          </a:bodyPr>
          <a:lstStyle/>
          <a:p>
            <a:pPr algn="ctr">
              <a:lnSpc>
                <a:spcPts val="5763"/>
              </a:lnSpc>
            </a:pPr>
            <a:r>
              <a:rPr lang="en-US" sz="4116">
                <a:solidFill>
                  <a:srgbClr val="000000"/>
                </a:solidFill>
                <a:latin typeface="Alatsi Bold"/>
              </a:rPr>
              <a:t>Presented By : Gaurav Malakar</a:t>
            </a:r>
          </a:p>
        </p:txBody>
      </p:sp>
      <p:sp>
        <p:nvSpPr>
          <p:cNvPr name="TextBox 4" id="4"/>
          <p:cNvSpPr txBox="true"/>
          <p:nvPr/>
        </p:nvSpPr>
        <p:spPr>
          <a:xfrm rot="0">
            <a:off x="6927671" y="1846941"/>
            <a:ext cx="6882108" cy="530194"/>
          </a:xfrm>
          <a:prstGeom prst="rect">
            <a:avLst/>
          </a:prstGeom>
        </p:spPr>
        <p:txBody>
          <a:bodyPr anchor="t" rtlCol="false" tIns="0" lIns="0" bIns="0" rIns="0">
            <a:spAutoFit/>
          </a:bodyPr>
          <a:lstStyle/>
          <a:p>
            <a:pPr algn="ctr">
              <a:lnSpc>
                <a:spcPts val="4376"/>
              </a:lnSpc>
            </a:pPr>
            <a:r>
              <a:rPr lang="en-US" sz="3126">
                <a:solidFill>
                  <a:srgbClr val="000000"/>
                </a:solidFill>
                <a:latin typeface="Alatsi Bold"/>
              </a:rPr>
              <a:t>IIT KHARAGPUR | 2023</a:t>
            </a:r>
          </a:p>
        </p:txBody>
      </p:sp>
      <p:grpSp>
        <p:nvGrpSpPr>
          <p:cNvPr name="Group 5" id="5"/>
          <p:cNvGrpSpPr/>
          <p:nvPr/>
        </p:nvGrpSpPr>
        <p:grpSpPr>
          <a:xfrm rot="0">
            <a:off x="-31071" y="0"/>
            <a:ext cx="4239083" cy="10287000"/>
            <a:chOff x="0" y="0"/>
            <a:chExt cx="5652111" cy="13716000"/>
          </a:xfrm>
        </p:grpSpPr>
        <p:grpSp>
          <p:nvGrpSpPr>
            <p:cNvPr name="Group 6" id="6"/>
            <p:cNvGrpSpPr/>
            <p:nvPr/>
          </p:nvGrpSpPr>
          <p:grpSpPr>
            <a:xfrm rot="0">
              <a:off x="2826056" y="0"/>
              <a:ext cx="2826056" cy="13716000"/>
              <a:chOff x="0" y="0"/>
              <a:chExt cx="558233" cy="2709333"/>
            </a:xfrm>
          </p:grpSpPr>
          <p:sp>
            <p:nvSpPr>
              <p:cNvPr name="Freeform 7" id="7"/>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E9E0D9"/>
              </a:solidFill>
            </p:spPr>
          </p:sp>
          <p:sp>
            <p:nvSpPr>
              <p:cNvPr name="TextBox 8" id="8"/>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413028" y="0"/>
              <a:ext cx="2826056" cy="13716000"/>
              <a:chOff x="0" y="0"/>
              <a:chExt cx="558233" cy="2709333"/>
            </a:xfrm>
          </p:grpSpPr>
          <p:sp>
            <p:nvSpPr>
              <p:cNvPr name="Freeform 10" id="10"/>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9FC3D0"/>
              </a:solidFill>
            </p:spPr>
          </p:sp>
          <p:sp>
            <p:nvSpPr>
              <p:cNvPr name="TextBox 11" id="11"/>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0" y="0"/>
              <a:ext cx="2826056" cy="13716000"/>
              <a:chOff x="0" y="0"/>
              <a:chExt cx="558233" cy="2709333"/>
            </a:xfrm>
          </p:grpSpPr>
          <p:sp>
            <p:nvSpPr>
              <p:cNvPr name="Freeform 13" id="13"/>
              <p:cNvSpPr/>
              <p:nvPr/>
            </p:nvSpPr>
            <p:spPr>
              <a:xfrm flipH="false" flipV="false" rot="0">
                <a:off x="0" y="0"/>
                <a:ext cx="558233" cy="2709333"/>
              </a:xfrm>
              <a:custGeom>
                <a:avLst/>
                <a:gdLst/>
                <a:ahLst/>
                <a:cxnLst/>
                <a:rect r="r" b="b" t="t" l="l"/>
                <a:pathLst>
                  <a:path h="2709333" w="558233">
                    <a:moveTo>
                      <a:pt x="0" y="0"/>
                    </a:moveTo>
                    <a:lnTo>
                      <a:pt x="558233" y="0"/>
                    </a:lnTo>
                    <a:lnTo>
                      <a:pt x="558233" y="2709333"/>
                    </a:lnTo>
                    <a:lnTo>
                      <a:pt x="0" y="2709333"/>
                    </a:lnTo>
                    <a:close/>
                  </a:path>
                </a:pathLst>
              </a:custGeom>
              <a:solidFill>
                <a:srgbClr val="E9C7C6"/>
              </a:solidFill>
            </p:spPr>
          </p:sp>
          <p:sp>
            <p:nvSpPr>
              <p:cNvPr name="TextBox 14" id="14"/>
              <p:cNvSpPr txBox="true"/>
              <p:nvPr/>
            </p:nvSpPr>
            <p:spPr>
              <a:xfrm>
                <a:off x="0" y="-47625"/>
                <a:ext cx="558233" cy="2756958"/>
              </a:xfrm>
              <a:prstGeom prst="rect">
                <a:avLst/>
              </a:prstGeom>
            </p:spPr>
            <p:txBody>
              <a:bodyPr anchor="ctr" rtlCol="false" tIns="50800" lIns="50800" bIns="50800" rIns="50800"/>
              <a:lstStyle/>
              <a:p>
                <a:pPr algn="ctr">
                  <a:lnSpc>
                    <a:spcPts val="2659"/>
                  </a:lnSpc>
                </a:pPr>
              </a:p>
            </p:txBody>
          </p:sp>
        </p:grpSp>
      </p:grpSp>
      <p:sp>
        <p:nvSpPr>
          <p:cNvPr name="Freeform 15" id="15"/>
          <p:cNvSpPr/>
          <p:nvPr/>
        </p:nvSpPr>
        <p:spPr>
          <a:xfrm flipH="false" flipV="false" rot="0">
            <a:off x="12412831" y="8026211"/>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0">
            <a:off x="11413653" y="-573693"/>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Freeform 2" id="2"/>
          <p:cNvSpPr/>
          <p:nvPr/>
        </p:nvSpPr>
        <p:spPr>
          <a:xfrm flipH="false" flipV="false" rot="0">
            <a:off x="4746731" y="2034494"/>
            <a:ext cx="8794538" cy="6218013"/>
          </a:xfrm>
          <a:custGeom>
            <a:avLst/>
            <a:gdLst/>
            <a:ahLst/>
            <a:cxnLst/>
            <a:rect r="r" b="b" t="t" l="l"/>
            <a:pathLst>
              <a:path h="6218013" w="8794538">
                <a:moveTo>
                  <a:pt x="0" y="0"/>
                </a:moveTo>
                <a:lnTo>
                  <a:pt x="8794538" y="0"/>
                </a:lnTo>
                <a:lnTo>
                  <a:pt x="8794538" y="6218012"/>
                </a:lnTo>
                <a:lnTo>
                  <a:pt x="0" y="6218012"/>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2553980" y="579438"/>
            <a:ext cx="13180039"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The New Stars:</a:t>
            </a:r>
            <a:r>
              <a:rPr lang="en-US" sz="8499">
                <a:solidFill>
                  <a:srgbClr val="000000"/>
                </a:solidFill>
                <a:latin typeface="Alatsi Bold"/>
              </a:rPr>
              <a:t> LLMs</a:t>
            </a:r>
          </a:p>
        </p:txBody>
      </p:sp>
      <p:grpSp>
        <p:nvGrpSpPr>
          <p:cNvPr name="Group 3" id="3"/>
          <p:cNvGrpSpPr/>
          <p:nvPr/>
        </p:nvGrpSpPr>
        <p:grpSpPr>
          <a:xfrm rot="0">
            <a:off x="15859155" y="0"/>
            <a:ext cx="1562612" cy="1673225"/>
            <a:chOff x="0" y="0"/>
            <a:chExt cx="2083482" cy="2230967"/>
          </a:xfrm>
        </p:grpSpPr>
        <p:grpSp>
          <p:nvGrpSpPr>
            <p:cNvPr name="Group 4" id="4"/>
            <p:cNvGrpSpPr/>
            <p:nvPr/>
          </p:nvGrpSpPr>
          <p:grpSpPr>
            <a:xfrm rot="0">
              <a:off x="75599" y="0"/>
              <a:ext cx="1932284" cy="2230967"/>
              <a:chOff x="0" y="0"/>
              <a:chExt cx="703982" cy="812800"/>
            </a:xfrm>
          </p:grpSpPr>
          <p:sp>
            <p:nvSpPr>
              <p:cNvPr name="Freeform 5" id="5"/>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6" id="6"/>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1</a:t>
              </a:r>
            </a:p>
          </p:txBody>
        </p:sp>
      </p:grpSp>
      <p:sp>
        <p:nvSpPr>
          <p:cNvPr name="Freeform 8" id="8"/>
          <p:cNvSpPr/>
          <p:nvPr/>
        </p:nvSpPr>
        <p:spPr>
          <a:xfrm flipH="false" flipV="false" rot="0">
            <a:off x="-3482681"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1489039" y="2354595"/>
            <a:ext cx="6525950" cy="6218013"/>
          </a:xfrm>
          <a:custGeom>
            <a:avLst/>
            <a:gdLst/>
            <a:ahLst/>
            <a:cxnLst/>
            <a:rect r="r" b="b" t="t" l="l"/>
            <a:pathLst>
              <a:path h="6218013" w="6525950">
                <a:moveTo>
                  <a:pt x="0" y="0"/>
                </a:moveTo>
                <a:lnTo>
                  <a:pt x="6525950" y="0"/>
                </a:lnTo>
                <a:lnTo>
                  <a:pt x="6525950" y="6218013"/>
                </a:lnTo>
                <a:lnTo>
                  <a:pt x="0" y="6218013"/>
                </a:lnTo>
                <a:lnTo>
                  <a:pt x="0" y="0"/>
                </a:lnTo>
                <a:close/>
              </a:path>
            </a:pathLst>
          </a:custGeom>
          <a:blipFill>
            <a:blip r:embed="rId4"/>
            <a:stretch>
              <a:fillRect l="-18601" t="0" r="-16161" b="0"/>
            </a:stretch>
          </a:blipFill>
          <a:ln w="19050" cap="sq">
            <a:solidFill>
              <a:srgbClr val="000000"/>
            </a:solidFill>
            <a:prstDash val="solid"/>
            <a:miter/>
          </a:ln>
        </p:spPr>
      </p:sp>
      <p:sp>
        <p:nvSpPr>
          <p:cNvPr name="TextBox 10" id="10"/>
          <p:cNvSpPr txBox="true"/>
          <p:nvPr/>
        </p:nvSpPr>
        <p:spPr>
          <a:xfrm rot="0">
            <a:off x="695325" y="2540000"/>
            <a:ext cx="10793714" cy="4940300"/>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Alatsi Bold"/>
              </a:rPr>
              <a:t>"In th</a:t>
            </a:r>
            <a:r>
              <a:rPr lang="en-US" sz="3500">
                <a:solidFill>
                  <a:srgbClr val="000000"/>
                </a:solidFill>
                <a:latin typeface="Alatsi Bold"/>
              </a:rPr>
              <a:t>e world of tech, LLMs are making waves."</a:t>
            </a:r>
          </a:p>
          <a:p>
            <a:pPr>
              <a:lnSpc>
                <a:spcPts val="4900"/>
              </a:lnSpc>
            </a:pPr>
          </a:p>
          <a:p>
            <a:pPr marL="755651" indent="-377825" lvl="1">
              <a:lnSpc>
                <a:spcPts val="4900"/>
              </a:lnSpc>
              <a:buFont typeface="Arial"/>
              <a:buChar char="•"/>
            </a:pPr>
            <a:r>
              <a:rPr lang="en-US" sz="3500">
                <a:solidFill>
                  <a:srgbClr val="000000"/>
                </a:solidFill>
                <a:latin typeface="Alatsi Bold"/>
              </a:rPr>
              <a:t>What are LLMs? They're big computer modelsthat know a lot of words and ideas.</a:t>
            </a:r>
          </a:p>
          <a:p>
            <a:pPr>
              <a:lnSpc>
                <a:spcPts val="4900"/>
              </a:lnSpc>
            </a:pPr>
          </a:p>
          <a:p>
            <a:pPr marL="755651" indent="-377825" lvl="1">
              <a:lnSpc>
                <a:spcPts val="4900"/>
              </a:lnSpc>
              <a:buFont typeface="Arial"/>
              <a:buChar char="•"/>
            </a:pPr>
            <a:r>
              <a:rPr lang="en-US" sz="3500">
                <a:solidFill>
                  <a:srgbClr val="000000"/>
                </a:solidFill>
                <a:latin typeface="Alatsi Bold"/>
              </a:rPr>
              <a:t>They can do many tasks, but do they really "understand" what they know?</a:t>
            </a:r>
          </a:p>
          <a:p>
            <a:pPr>
              <a:lnSpc>
                <a:spcPts val="4900"/>
              </a:lnSpc>
            </a:pPr>
          </a:p>
        </p:txBody>
      </p:sp>
      <p:sp>
        <p:nvSpPr>
          <p:cNvPr name="TextBox 11" id="11"/>
          <p:cNvSpPr txBox="true"/>
          <p:nvPr/>
        </p:nvSpPr>
        <p:spPr>
          <a:xfrm rot="0">
            <a:off x="3204799" y="8725339"/>
            <a:ext cx="12383805" cy="1320800"/>
          </a:xfrm>
          <a:prstGeom prst="rect">
            <a:avLst/>
          </a:prstGeom>
        </p:spPr>
        <p:txBody>
          <a:bodyPr anchor="t" rtlCol="false" tIns="0" lIns="0" bIns="0" rIns="0">
            <a:spAutoFit/>
          </a:bodyPr>
          <a:lstStyle/>
          <a:p>
            <a:pPr>
              <a:lnSpc>
                <a:spcPts val="4900"/>
              </a:lnSpc>
            </a:pPr>
            <a:r>
              <a:rPr lang="en-US" sz="3500">
                <a:solidFill>
                  <a:srgbClr val="FF3131"/>
                </a:solidFill>
                <a:latin typeface="Agrandir Bold Italics"/>
              </a:rPr>
              <a:t>“Do these models genuinely grasp the content they’ve been trained on, or are they merely echoing patterns?”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5859155" y="0"/>
            <a:ext cx="1562612" cy="1673225"/>
            <a:chOff x="0" y="0"/>
            <a:chExt cx="2083482" cy="2230967"/>
          </a:xfrm>
        </p:grpSpPr>
        <p:grpSp>
          <p:nvGrpSpPr>
            <p:cNvPr name="Group 3" id="3"/>
            <p:cNvGrpSpPr/>
            <p:nvPr/>
          </p:nvGrpSpPr>
          <p:grpSpPr>
            <a:xfrm rot="0">
              <a:off x="75599" y="0"/>
              <a:ext cx="1932284" cy="2230967"/>
              <a:chOff x="0" y="0"/>
              <a:chExt cx="703982" cy="812800"/>
            </a:xfrm>
          </p:grpSpPr>
          <p:sp>
            <p:nvSpPr>
              <p:cNvPr name="Freeform 4" id="4"/>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5" id="5"/>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2</a:t>
              </a:r>
            </a:p>
          </p:txBody>
        </p:sp>
      </p:grpSp>
      <p:sp>
        <p:nvSpPr>
          <p:cNvPr name="Freeform 7" id="7"/>
          <p:cNvSpPr/>
          <p:nvPr/>
        </p:nvSpPr>
        <p:spPr>
          <a:xfrm flipH="false" flipV="false" rot="0">
            <a:off x="14982801" y="6379649"/>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7447270" y="2980448"/>
            <a:ext cx="10576949" cy="7226300"/>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Alatsi Bold"/>
              </a:rPr>
              <a:t>It's like when we think, "This new thing is kind of like that old thing I know."</a:t>
            </a:r>
          </a:p>
          <a:p>
            <a:pPr>
              <a:lnSpc>
                <a:spcPts val="3395"/>
              </a:lnSpc>
            </a:pPr>
          </a:p>
          <a:p>
            <a:pPr marL="755651" indent="-377825" lvl="1">
              <a:lnSpc>
                <a:spcPts val="4900"/>
              </a:lnSpc>
              <a:buFont typeface="Arial"/>
              <a:buChar char="•"/>
            </a:pPr>
            <a:r>
              <a:rPr lang="en-US" sz="3500">
                <a:solidFill>
                  <a:srgbClr val="000000"/>
                </a:solidFill>
                <a:latin typeface="Alatsi Bold"/>
              </a:rPr>
              <a:t>Humans use it to solve problems by comparing them to things they already understand.</a:t>
            </a:r>
          </a:p>
          <a:p>
            <a:pPr>
              <a:lnSpc>
                <a:spcPts val="4900"/>
              </a:lnSpc>
            </a:pPr>
          </a:p>
          <a:p>
            <a:pPr marL="755651" indent="-377825" lvl="1">
              <a:lnSpc>
                <a:spcPts val="4900"/>
              </a:lnSpc>
              <a:buFont typeface="Arial"/>
              <a:buChar char="•"/>
            </a:pPr>
            <a:r>
              <a:rPr lang="en-US" sz="3500">
                <a:solidFill>
                  <a:srgbClr val="000000"/>
                </a:solidFill>
                <a:latin typeface="Alatsi Bold"/>
              </a:rPr>
              <a:t>When humans encounter unfamiliar situations, they often draw parallels with known scenarios to derive solutions.</a:t>
            </a:r>
          </a:p>
          <a:p>
            <a:pPr>
              <a:lnSpc>
                <a:spcPts val="4900"/>
              </a:lnSpc>
            </a:pPr>
          </a:p>
          <a:p>
            <a:pPr marL="755651" indent="-377825" lvl="1">
              <a:lnSpc>
                <a:spcPts val="4900"/>
              </a:lnSpc>
              <a:buFont typeface="Arial"/>
              <a:buChar char="•"/>
            </a:pPr>
            <a:r>
              <a:rPr lang="en-US" sz="3500">
                <a:solidFill>
                  <a:srgbClr val="000000"/>
                </a:solidFill>
                <a:latin typeface="Alatsi"/>
              </a:rPr>
              <a:t>Big Question: </a:t>
            </a:r>
          </a:p>
          <a:p>
            <a:pPr>
              <a:lnSpc>
                <a:spcPts val="4900"/>
              </a:lnSpc>
            </a:pPr>
          </a:p>
        </p:txBody>
      </p:sp>
      <p:sp>
        <p:nvSpPr>
          <p:cNvPr name="Freeform 9" id="9"/>
          <p:cNvSpPr/>
          <p:nvPr/>
        </p:nvSpPr>
        <p:spPr>
          <a:xfrm flipH="false" flipV="false" rot="0">
            <a:off x="396417" y="3056648"/>
            <a:ext cx="6841303" cy="6157173"/>
          </a:xfrm>
          <a:custGeom>
            <a:avLst/>
            <a:gdLst/>
            <a:ahLst/>
            <a:cxnLst/>
            <a:rect r="r" b="b" t="t" l="l"/>
            <a:pathLst>
              <a:path h="6157173" w="6841303">
                <a:moveTo>
                  <a:pt x="0" y="0"/>
                </a:moveTo>
                <a:lnTo>
                  <a:pt x="6841303" y="0"/>
                </a:lnTo>
                <a:lnTo>
                  <a:pt x="6841303" y="6157173"/>
                </a:lnTo>
                <a:lnTo>
                  <a:pt x="0" y="6157173"/>
                </a:lnTo>
                <a:lnTo>
                  <a:pt x="0" y="0"/>
                </a:lnTo>
                <a:close/>
              </a:path>
            </a:pathLst>
          </a:custGeom>
          <a:blipFill>
            <a:blip r:embed="rId4"/>
            <a:stretch>
              <a:fillRect l="0" t="0" r="0" b="0"/>
            </a:stretch>
          </a:blipFill>
          <a:ln w="28575" cap="sq">
            <a:solidFill>
              <a:srgbClr val="000000"/>
            </a:solidFill>
            <a:prstDash val="solid"/>
            <a:miter/>
          </a:ln>
        </p:spPr>
      </p:sp>
      <p:sp>
        <p:nvSpPr>
          <p:cNvPr name="TextBox 10" id="10"/>
          <p:cNvSpPr txBox="true"/>
          <p:nvPr/>
        </p:nvSpPr>
        <p:spPr>
          <a:xfrm rot="0">
            <a:off x="647700" y="91198"/>
            <a:ext cx="13180039" cy="2295525"/>
          </a:xfrm>
          <a:prstGeom prst="rect">
            <a:avLst/>
          </a:prstGeom>
        </p:spPr>
        <p:txBody>
          <a:bodyPr anchor="t" rtlCol="false" tIns="0" lIns="0" bIns="0" rIns="0">
            <a:spAutoFit/>
          </a:bodyPr>
          <a:lstStyle/>
          <a:p>
            <a:pPr algn="ctr">
              <a:lnSpc>
                <a:spcPts val="8924"/>
              </a:lnSpc>
            </a:pPr>
            <a:r>
              <a:rPr lang="en-US" sz="8499">
                <a:solidFill>
                  <a:srgbClr val="000000"/>
                </a:solidFill>
                <a:latin typeface="Alatsi Bold"/>
              </a:rPr>
              <a:t>Thinking in Parallels: Analogical Reasoning</a:t>
            </a:r>
          </a:p>
        </p:txBody>
      </p:sp>
      <p:sp>
        <p:nvSpPr>
          <p:cNvPr name="TextBox 11" id="11"/>
          <p:cNvSpPr txBox="true"/>
          <p:nvPr/>
        </p:nvSpPr>
        <p:spPr>
          <a:xfrm rot="0">
            <a:off x="10803480" y="8970328"/>
            <a:ext cx="6006512" cy="623570"/>
          </a:xfrm>
          <a:prstGeom prst="rect">
            <a:avLst/>
          </a:prstGeom>
        </p:spPr>
        <p:txBody>
          <a:bodyPr anchor="t" rtlCol="false" tIns="0" lIns="0" bIns="0" rIns="0">
            <a:spAutoFit/>
          </a:bodyPr>
          <a:lstStyle/>
          <a:p>
            <a:pPr algn="ctr">
              <a:lnSpc>
                <a:spcPts val="4480"/>
              </a:lnSpc>
            </a:pPr>
            <a:r>
              <a:rPr lang="en-US" sz="3200">
                <a:solidFill>
                  <a:srgbClr val="5271FF"/>
                </a:solidFill>
                <a:latin typeface="Agrandir Bold Italics"/>
                <a:ea typeface="Agrandir Bold Italics"/>
              </a:rPr>
              <a:t>Can LLM﻿s think this way too?</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547891" y="2104708"/>
            <a:ext cx="516960" cy="51696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lnTo>
                    <a:pt x="812800" y="406400"/>
                  </a:lnTo>
                  <a:lnTo>
                    <a:pt x="406400" y="812800"/>
                  </a:lnTo>
                  <a:lnTo>
                    <a:pt x="0" y="406400"/>
                  </a:lnTo>
                  <a:lnTo>
                    <a:pt x="406400" y="0"/>
                  </a:lnTo>
                  <a:close/>
                </a:path>
              </a:pathLst>
            </a:custGeom>
            <a:solidFill>
              <a:srgbClr val="000000"/>
            </a:solidFill>
          </p:spPr>
        </p:sp>
        <p:sp>
          <p:nvSpPr>
            <p:cNvPr name="TextBox 4" id="4"/>
            <p:cNvSpPr txBox="true"/>
            <p:nvPr/>
          </p:nvSpPr>
          <p:spPr>
            <a:xfrm>
              <a:off x="139700" y="101600"/>
              <a:ext cx="533400" cy="571500"/>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293688"/>
            <a:ext cx="16230600"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Literature Review</a:t>
            </a:r>
          </a:p>
        </p:txBody>
      </p:sp>
      <p:sp>
        <p:nvSpPr>
          <p:cNvPr name="TextBox 6" id="6"/>
          <p:cNvSpPr txBox="true"/>
          <p:nvPr/>
        </p:nvSpPr>
        <p:spPr>
          <a:xfrm rot="0">
            <a:off x="2411959" y="1942218"/>
            <a:ext cx="13023028" cy="606425"/>
          </a:xfrm>
          <a:prstGeom prst="rect">
            <a:avLst/>
          </a:prstGeom>
        </p:spPr>
        <p:txBody>
          <a:bodyPr anchor="t" rtlCol="false" tIns="0" lIns="0" bIns="0" rIns="0">
            <a:spAutoFit/>
          </a:bodyPr>
          <a:lstStyle/>
          <a:p>
            <a:pPr>
              <a:lnSpc>
                <a:spcPts val="4900"/>
              </a:lnSpc>
            </a:pPr>
            <a:r>
              <a:rPr lang="en-US" sz="3500">
                <a:solidFill>
                  <a:srgbClr val="5271FF"/>
                </a:solidFill>
                <a:latin typeface="Alatsi Bold"/>
              </a:rPr>
              <a:t>Emergent Analogical Reasoning in Large Language Models:</a:t>
            </a:r>
          </a:p>
        </p:txBody>
      </p:sp>
      <p:sp>
        <p:nvSpPr>
          <p:cNvPr name="TextBox 7" id="7"/>
          <p:cNvSpPr txBox="true"/>
          <p:nvPr/>
        </p:nvSpPr>
        <p:spPr>
          <a:xfrm rot="0">
            <a:off x="2411959" y="4545872"/>
            <a:ext cx="15411015" cy="606425"/>
          </a:xfrm>
          <a:prstGeom prst="rect">
            <a:avLst/>
          </a:prstGeom>
        </p:spPr>
        <p:txBody>
          <a:bodyPr anchor="t" rtlCol="false" tIns="0" lIns="0" bIns="0" rIns="0">
            <a:spAutoFit/>
          </a:bodyPr>
          <a:lstStyle/>
          <a:p>
            <a:pPr>
              <a:lnSpc>
                <a:spcPts val="4900"/>
              </a:lnSpc>
            </a:pPr>
            <a:r>
              <a:rPr lang="en-US" sz="3500">
                <a:solidFill>
                  <a:srgbClr val="5271FF"/>
                </a:solidFill>
                <a:latin typeface="Alatsi Bold"/>
              </a:rPr>
              <a:t>An Explanation of In-context Learning as Implicit Bayesian Inference:</a:t>
            </a:r>
          </a:p>
        </p:txBody>
      </p:sp>
      <p:sp>
        <p:nvSpPr>
          <p:cNvPr name="TextBox 8" id="8"/>
          <p:cNvSpPr txBox="true"/>
          <p:nvPr/>
        </p:nvSpPr>
        <p:spPr>
          <a:xfrm rot="0">
            <a:off x="2411959" y="2558322"/>
            <a:ext cx="14847341" cy="1225550"/>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000000"/>
                </a:solidFill>
                <a:latin typeface="Alatsi"/>
              </a:rPr>
              <a:t>C</a:t>
            </a:r>
            <a:r>
              <a:rPr lang="en-US" sz="3500">
                <a:solidFill>
                  <a:srgbClr val="000000"/>
                </a:solidFill>
                <a:latin typeface="Alatsi"/>
              </a:rPr>
              <a:t>omparative analysis between human reasoning and GPT-3.</a:t>
            </a:r>
          </a:p>
          <a:p>
            <a:pPr marL="755651" indent="-377825" lvl="1">
              <a:lnSpc>
                <a:spcPts val="4900"/>
              </a:lnSpc>
              <a:buFont typeface="Arial"/>
              <a:buChar char="•"/>
            </a:pPr>
            <a:r>
              <a:rPr lang="en-US" sz="3500">
                <a:solidFill>
                  <a:srgbClr val="000000"/>
                </a:solidFill>
                <a:latin typeface="Alatsi"/>
              </a:rPr>
              <a:t>Highlights LLMs' robust capacity for abstract pattern induction.</a:t>
            </a:r>
          </a:p>
        </p:txBody>
      </p:sp>
      <p:sp>
        <p:nvSpPr>
          <p:cNvPr name="Freeform 9" id="9"/>
          <p:cNvSpPr/>
          <p:nvPr/>
        </p:nvSpPr>
        <p:spPr>
          <a:xfrm flipH="false" flipV="false" rot="0">
            <a:off x="14022866" y="8019408"/>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547891" y="5168172"/>
            <a:ext cx="15711409" cy="1268949"/>
          </a:xfrm>
          <a:prstGeom prst="rect">
            <a:avLst/>
          </a:prstGeom>
        </p:spPr>
        <p:txBody>
          <a:bodyPr anchor="t" rtlCol="false" tIns="0" lIns="0" bIns="0" rIns="0">
            <a:spAutoFit/>
          </a:bodyPr>
          <a:lstStyle/>
          <a:p>
            <a:pPr marL="1580891" indent="-526964" lvl="2">
              <a:lnSpc>
                <a:spcPts val="5125"/>
              </a:lnSpc>
              <a:buFont typeface="Arial"/>
              <a:buChar char="•"/>
            </a:pPr>
            <a:r>
              <a:rPr lang="en-US" sz="3661">
                <a:solidFill>
                  <a:srgbClr val="000000"/>
                </a:solidFill>
                <a:latin typeface="Alatsi Bold"/>
              </a:rPr>
              <a:t>Explores GPT-3's ability for in-context learning.</a:t>
            </a:r>
          </a:p>
          <a:p>
            <a:pPr marL="1580891" indent="-526964" lvl="2">
              <a:lnSpc>
                <a:spcPts val="5125"/>
              </a:lnSpc>
              <a:buFont typeface="Arial"/>
              <a:buChar char="•"/>
            </a:pPr>
            <a:r>
              <a:rPr lang="en-US" sz="3661">
                <a:solidFill>
                  <a:srgbClr val="000000"/>
                </a:solidFill>
                <a:latin typeface="Alatsi Bold"/>
              </a:rPr>
              <a:t>Introduces a synthetic dataset, GINC, showcasing in-context learning.</a:t>
            </a:r>
          </a:p>
        </p:txBody>
      </p:sp>
      <p:grpSp>
        <p:nvGrpSpPr>
          <p:cNvPr name="Group 11" id="11"/>
          <p:cNvGrpSpPr/>
          <p:nvPr/>
        </p:nvGrpSpPr>
        <p:grpSpPr>
          <a:xfrm rot="0">
            <a:off x="1547891" y="4708362"/>
            <a:ext cx="516960" cy="51696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lnTo>
                    <a:pt x="812800" y="406400"/>
                  </a:lnTo>
                  <a:lnTo>
                    <a:pt x="406400" y="812800"/>
                  </a:lnTo>
                  <a:lnTo>
                    <a:pt x="0" y="406400"/>
                  </a:lnTo>
                  <a:lnTo>
                    <a:pt x="406400" y="0"/>
                  </a:lnTo>
                  <a:close/>
                </a:path>
              </a:pathLst>
            </a:custGeom>
            <a:solidFill>
              <a:srgbClr val="000000"/>
            </a:solidFill>
          </p:spPr>
        </p:sp>
        <p:sp>
          <p:nvSpPr>
            <p:cNvPr name="TextBox 13" id="13"/>
            <p:cNvSpPr txBox="true"/>
            <p:nvPr/>
          </p:nvSpPr>
          <p:spPr>
            <a:xfrm>
              <a:off x="139700" y="101600"/>
              <a:ext cx="533400" cy="5715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5859155" y="0"/>
            <a:ext cx="1562612" cy="1673225"/>
            <a:chOff x="0" y="0"/>
            <a:chExt cx="2083482" cy="2230967"/>
          </a:xfrm>
        </p:grpSpPr>
        <p:grpSp>
          <p:nvGrpSpPr>
            <p:cNvPr name="Group 15" id="15"/>
            <p:cNvGrpSpPr/>
            <p:nvPr/>
          </p:nvGrpSpPr>
          <p:grpSpPr>
            <a:xfrm rot="0">
              <a:off x="75599" y="0"/>
              <a:ext cx="1932284" cy="2230967"/>
              <a:chOff x="0" y="0"/>
              <a:chExt cx="703982" cy="812800"/>
            </a:xfrm>
          </p:grpSpPr>
          <p:sp>
            <p:nvSpPr>
              <p:cNvPr name="Freeform 16" id="16"/>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17" id="17"/>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3</a:t>
              </a:r>
            </a:p>
          </p:txBody>
        </p:sp>
      </p:grpSp>
      <p:grpSp>
        <p:nvGrpSpPr>
          <p:cNvPr name="Group 19" id="19"/>
          <p:cNvGrpSpPr/>
          <p:nvPr/>
        </p:nvGrpSpPr>
        <p:grpSpPr>
          <a:xfrm rot="0">
            <a:off x="-54691" y="0"/>
            <a:ext cx="945448" cy="10287000"/>
            <a:chOff x="0" y="0"/>
            <a:chExt cx="249007" cy="2709333"/>
          </a:xfrm>
        </p:grpSpPr>
        <p:sp>
          <p:nvSpPr>
            <p:cNvPr name="Freeform 20" id="20"/>
            <p:cNvSpPr/>
            <p:nvPr/>
          </p:nvSpPr>
          <p:spPr>
            <a:xfrm flipH="false" flipV="false" rot="0">
              <a:off x="0" y="0"/>
              <a:ext cx="249007" cy="2709333"/>
            </a:xfrm>
            <a:custGeom>
              <a:avLst/>
              <a:gdLst/>
              <a:ahLst/>
              <a:cxnLst/>
              <a:rect r="r" b="b" t="t" l="l"/>
              <a:pathLst>
                <a:path h="2709333" w="249007">
                  <a:moveTo>
                    <a:pt x="0" y="0"/>
                  </a:moveTo>
                  <a:lnTo>
                    <a:pt x="249007" y="0"/>
                  </a:lnTo>
                  <a:lnTo>
                    <a:pt x="249007" y="2709333"/>
                  </a:lnTo>
                  <a:lnTo>
                    <a:pt x="0" y="2709333"/>
                  </a:lnTo>
                  <a:close/>
                </a:path>
              </a:pathLst>
            </a:custGeom>
            <a:solidFill>
              <a:srgbClr val="E9C7C6"/>
            </a:solidFill>
          </p:spPr>
        </p:sp>
        <p:sp>
          <p:nvSpPr>
            <p:cNvPr name="TextBox 21" id="21"/>
            <p:cNvSpPr txBox="true"/>
            <p:nvPr/>
          </p:nvSpPr>
          <p:spPr>
            <a:xfrm>
              <a:off x="0" y="-47625"/>
              <a:ext cx="249007" cy="2756958"/>
            </a:xfrm>
            <a:prstGeom prst="rect">
              <a:avLst/>
            </a:prstGeom>
          </p:spPr>
          <p:txBody>
            <a:bodyPr anchor="ctr" rtlCol="false" tIns="50800" lIns="50800" bIns="50800" rIns="50800"/>
            <a:lstStyle/>
            <a:p>
              <a:pPr algn="ctr">
                <a:lnSpc>
                  <a:spcPts val="2659"/>
                </a:lnSpc>
              </a:pPr>
            </a:p>
          </p:txBody>
        </p:sp>
      </p:grpSp>
      <p:sp>
        <p:nvSpPr>
          <p:cNvPr name="Freeform 22" id="22"/>
          <p:cNvSpPr/>
          <p:nvPr/>
        </p:nvSpPr>
        <p:spPr>
          <a:xfrm flipH="false" flipV="false" rot="0">
            <a:off x="-2766843" y="-733120"/>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3" id="23"/>
          <p:cNvSpPr txBox="true"/>
          <p:nvPr/>
        </p:nvSpPr>
        <p:spPr>
          <a:xfrm rot="0">
            <a:off x="2411959" y="7181341"/>
            <a:ext cx="15411015" cy="606425"/>
          </a:xfrm>
          <a:prstGeom prst="rect">
            <a:avLst/>
          </a:prstGeom>
        </p:spPr>
        <p:txBody>
          <a:bodyPr anchor="t" rtlCol="false" tIns="0" lIns="0" bIns="0" rIns="0">
            <a:spAutoFit/>
          </a:bodyPr>
          <a:lstStyle/>
          <a:p>
            <a:pPr>
              <a:lnSpc>
                <a:spcPts val="4900"/>
              </a:lnSpc>
            </a:pPr>
            <a:r>
              <a:rPr lang="en-US" sz="3500">
                <a:solidFill>
                  <a:srgbClr val="5271FF"/>
                </a:solidFill>
                <a:latin typeface="Alatsi Bold"/>
              </a:rPr>
              <a:t>Large Language Models As Analogical Reasoners:</a:t>
            </a:r>
          </a:p>
        </p:txBody>
      </p:sp>
      <p:sp>
        <p:nvSpPr>
          <p:cNvPr name="TextBox 24" id="24"/>
          <p:cNvSpPr txBox="true"/>
          <p:nvPr/>
        </p:nvSpPr>
        <p:spPr>
          <a:xfrm rot="0">
            <a:off x="2411959" y="7825866"/>
            <a:ext cx="15876041" cy="2564217"/>
          </a:xfrm>
          <a:prstGeom prst="rect">
            <a:avLst/>
          </a:prstGeom>
        </p:spPr>
        <p:txBody>
          <a:bodyPr anchor="t" rtlCol="false" tIns="0" lIns="0" bIns="0" rIns="0">
            <a:spAutoFit/>
          </a:bodyPr>
          <a:lstStyle/>
          <a:p>
            <a:pPr marL="790445" indent="-395223" lvl="1">
              <a:lnSpc>
                <a:spcPts val="5125"/>
              </a:lnSpc>
              <a:buFont typeface="Arial"/>
              <a:buChar char="•"/>
            </a:pPr>
            <a:r>
              <a:rPr lang="en-US" sz="3661">
                <a:solidFill>
                  <a:srgbClr val="000000"/>
                </a:solidFill>
                <a:latin typeface="Alatsi Bold"/>
              </a:rPr>
              <a:t>Int</a:t>
            </a:r>
            <a:r>
              <a:rPr lang="en-US" sz="3661">
                <a:solidFill>
                  <a:srgbClr val="000000"/>
                </a:solidFill>
                <a:latin typeface="Alatsi Bold"/>
              </a:rPr>
              <a:t>roduces the concept of analogical prompting.</a:t>
            </a:r>
          </a:p>
          <a:p>
            <a:pPr marL="790445" indent="-395223" lvl="1">
              <a:lnSpc>
                <a:spcPts val="5125"/>
              </a:lnSpc>
              <a:buFont typeface="Arial"/>
              <a:buChar char="•"/>
            </a:pPr>
            <a:r>
              <a:rPr lang="en-US" sz="3661">
                <a:solidFill>
                  <a:srgbClr val="000000"/>
                </a:solidFill>
                <a:latin typeface="Alatsi Bold"/>
              </a:rPr>
              <a:t>Guides LLMs to self-generate relevant exemplars or knowledge in context.</a:t>
            </a:r>
          </a:p>
          <a:p>
            <a:pPr marL="790445" indent="-395223" lvl="1">
              <a:lnSpc>
                <a:spcPts val="5125"/>
              </a:lnSpc>
              <a:buFont typeface="Arial"/>
              <a:buChar char="•"/>
            </a:pPr>
            <a:r>
              <a:rPr lang="en-US" sz="3661">
                <a:solidFill>
                  <a:srgbClr val="000000"/>
                </a:solidFill>
                <a:latin typeface="Alatsi Bold"/>
              </a:rPr>
              <a:t>Demonstrates adaptability across various reasoning tasks.</a:t>
            </a:r>
          </a:p>
          <a:p>
            <a:pPr>
              <a:lnSpc>
                <a:spcPts val="5125"/>
              </a:lnSpc>
            </a:pPr>
          </a:p>
        </p:txBody>
      </p:sp>
      <p:grpSp>
        <p:nvGrpSpPr>
          <p:cNvPr name="Group 25" id="25"/>
          <p:cNvGrpSpPr/>
          <p:nvPr/>
        </p:nvGrpSpPr>
        <p:grpSpPr>
          <a:xfrm rot="0">
            <a:off x="1547891" y="7343831"/>
            <a:ext cx="516960" cy="516960"/>
            <a:chOff x="0" y="0"/>
            <a:chExt cx="812800" cy="812800"/>
          </a:xfrm>
        </p:grpSpPr>
        <p:sp>
          <p:nvSpPr>
            <p:cNvPr name="Freeform 26" id="26"/>
            <p:cNvSpPr/>
            <p:nvPr/>
          </p:nvSpPr>
          <p:spPr>
            <a:xfrm flipH="false" flipV="false" rot="0">
              <a:off x="0" y="0"/>
              <a:ext cx="812800" cy="812800"/>
            </a:xfrm>
            <a:custGeom>
              <a:avLst/>
              <a:gdLst/>
              <a:ahLst/>
              <a:cxnLst/>
              <a:rect r="r" b="b" t="t" l="l"/>
              <a:pathLst>
                <a:path h="812800" w="812800">
                  <a:moveTo>
                    <a:pt x="406400" y="0"/>
                  </a:moveTo>
                  <a:lnTo>
                    <a:pt x="812800" y="406400"/>
                  </a:lnTo>
                  <a:lnTo>
                    <a:pt x="406400" y="812800"/>
                  </a:lnTo>
                  <a:lnTo>
                    <a:pt x="0" y="406400"/>
                  </a:lnTo>
                  <a:lnTo>
                    <a:pt x="406400" y="0"/>
                  </a:lnTo>
                  <a:close/>
                </a:path>
              </a:pathLst>
            </a:custGeom>
            <a:solidFill>
              <a:srgbClr val="000000"/>
            </a:solidFill>
          </p:spPr>
        </p:sp>
        <p:sp>
          <p:nvSpPr>
            <p:cNvPr name="TextBox 27" id="27"/>
            <p:cNvSpPr txBox="true"/>
            <p:nvPr/>
          </p:nvSpPr>
          <p:spPr>
            <a:xfrm>
              <a:off x="139700" y="101600"/>
              <a:ext cx="533400" cy="571500"/>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585423" y="0"/>
            <a:ext cx="610667" cy="10287000"/>
            <a:chOff x="0" y="0"/>
            <a:chExt cx="160834" cy="2709333"/>
          </a:xfrm>
        </p:grpSpPr>
        <p:sp>
          <p:nvSpPr>
            <p:cNvPr name="Freeform 29" id="29"/>
            <p:cNvSpPr/>
            <p:nvPr/>
          </p:nvSpPr>
          <p:spPr>
            <a:xfrm flipH="false" flipV="false" rot="0">
              <a:off x="0" y="0"/>
              <a:ext cx="160834" cy="2709333"/>
            </a:xfrm>
            <a:custGeom>
              <a:avLst/>
              <a:gdLst/>
              <a:ahLst/>
              <a:cxnLst/>
              <a:rect r="r" b="b" t="t" l="l"/>
              <a:pathLst>
                <a:path h="2709333" w="160834">
                  <a:moveTo>
                    <a:pt x="0" y="0"/>
                  </a:moveTo>
                  <a:lnTo>
                    <a:pt x="160834" y="0"/>
                  </a:lnTo>
                  <a:lnTo>
                    <a:pt x="160834" y="2709333"/>
                  </a:lnTo>
                  <a:lnTo>
                    <a:pt x="0" y="2709333"/>
                  </a:lnTo>
                  <a:close/>
                </a:path>
              </a:pathLst>
            </a:custGeom>
            <a:solidFill>
              <a:srgbClr val="9FC3D0"/>
            </a:solidFill>
          </p:spPr>
        </p:sp>
        <p:sp>
          <p:nvSpPr>
            <p:cNvPr name="TextBox 30" id="30"/>
            <p:cNvSpPr txBox="true"/>
            <p:nvPr/>
          </p:nvSpPr>
          <p:spPr>
            <a:xfrm>
              <a:off x="0" y="-47625"/>
              <a:ext cx="160834" cy="2756958"/>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grpSp>
        <p:nvGrpSpPr>
          <p:cNvPr name="Group 2" id="2"/>
          <p:cNvGrpSpPr/>
          <p:nvPr/>
        </p:nvGrpSpPr>
        <p:grpSpPr>
          <a:xfrm rot="0">
            <a:off x="1879793" y="0"/>
            <a:ext cx="608168" cy="10287000"/>
            <a:chOff x="0" y="0"/>
            <a:chExt cx="160176" cy="2709333"/>
          </a:xfrm>
        </p:grpSpPr>
        <p:sp>
          <p:nvSpPr>
            <p:cNvPr name="Freeform 3" id="3"/>
            <p:cNvSpPr/>
            <p:nvPr/>
          </p:nvSpPr>
          <p:spPr>
            <a:xfrm flipH="false" flipV="false" rot="0">
              <a:off x="0" y="0"/>
              <a:ext cx="160176" cy="2709333"/>
            </a:xfrm>
            <a:custGeom>
              <a:avLst/>
              <a:gdLst/>
              <a:ahLst/>
              <a:cxnLst/>
              <a:rect r="r" b="b" t="t" l="l"/>
              <a:pathLst>
                <a:path h="2709333" w="160176">
                  <a:moveTo>
                    <a:pt x="0" y="0"/>
                  </a:moveTo>
                  <a:lnTo>
                    <a:pt x="160176" y="0"/>
                  </a:lnTo>
                  <a:lnTo>
                    <a:pt x="160176" y="2709333"/>
                  </a:lnTo>
                  <a:lnTo>
                    <a:pt x="0" y="2709333"/>
                  </a:lnTo>
                  <a:close/>
                </a:path>
              </a:pathLst>
            </a:custGeom>
            <a:solidFill>
              <a:srgbClr val="9FC3D0"/>
            </a:solidFill>
          </p:spPr>
        </p:sp>
        <p:sp>
          <p:nvSpPr>
            <p:cNvPr name="TextBox 4" id="4"/>
            <p:cNvSpPr txBox="true"/>
            <p:nvPr/>
          </p:nvSpPr>
          <p:spPr>
            <a:xfrm>
              <a:off x="0" y="-47625"/>
              <a:ext cx="160176" cy="275695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29025" y="0"/>
            <a:ext cx="646950" cy="10287000"/>
            <a:chOff x="0" y="0"/>
            <a:chExt cx="170390" cy="2709333"/>
          </a:xfrm>
        </p:grpSpPr>
        <p:sp>
          <p:nvSpPr>
            <p:cNvPr name="Freeform 6" id="6"/>
            <p:cNvSpPr/>
            <p:nvPr/>
          </p:nvSpPr>
          <p:spPr>
            <a:xfrm flipH="false" flipV="false" rot="0">
              <a:off x="0" y="0"/>
              <a:ext cx="170390" cy="2709333"/>
            </a:xfrm>
            <a:custGeom>
              <a:avLst/>
              <a:gdLst/>
              <a:ahLst/>
              <a:cxnLst/>
              <a:rect r="r" b="b" t="t" l="l"/>
              <a:pathLst>
                <a:path h="2709333" w="170390">
                  <a:moveTo>
                    <a:pt x="0" y="0"/>
                  </a:moveTo>
                  <a:lnTo>
                    <a:pt x="170390" y="0"/>
                  </a:lnTo>
                  <a:lnTo>
                    <a:pt x="170390" y="2709333"/>
                  </a:lnTo>
                  <a:lnTo>
                    <a:pt x="0" y="2709333"/>
                  </a:lnTo>
                  <a:close/>
                </a:path>
              </a:pathLst>
            </a:custGeom>
            <a:solidFill>
              <a:srgbClr val="E9C7C6"/>
            </a:solidFill>
          </p:spPr>
        </p:sp>
        <p:sp>
          <p:nvSpPr>
            <p:cNvPr name="TextBox 7" id="7"/>
            <p:cNvSpPr txBox="true"/>
            <p:nvPr/>
          </p:nvSpPr>
          <p:spPr>
            <a:xfrm>
              <a:off x="0" y="-47625"/>
              <a:ext cx="170390" cy="2756958"/>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1678336" y="1012624"/>
            <a:ext cx="12712979" cy="1105534"/>
          </a:xfrm>
          <a:prstGeom prst="rect">
            <a:avLst/>
          </a:prstGeom>
        </p:spPr>
        <p:txBody>
          <a:bodyPr anchor="t" rtlCol="false" tIns="0" lIns="0" bIns="0" rIns="0">
            <a:spAutoFit/>
          </a:bodyPr>
          <a:lstStyle/>
          <a:p>
            <a:pPr algn="ctr">
              <a:lnSpc>
                <a:spcPts val="8244"/>
              </a:lnSpc>
            </a:pPr>
            <a:r>
              <a:rPr lang="en-US" sz="8499">
                <a:solidFill>
                  <a:srgbClr val="000000"/>
                </a:solidFill>
                <a:latin typeface="Alatsi"/>
              </a:rPr>
              <a:t>WHAT DID WE DO?</a:t>
            </a:r>
          </a:p>
        </p:txBody>
      </p:sp>
      <p:sp>
        <p:nvSpPr>
          <p:cNvPr name="Freeform 9" id="9"/>
          <p:cNvSpPr/>
          <p:nvPr/>
        </p:nvSpPr>
        <p:spPr>
          <a:xfrm flipH="false" flipV="false" rot="0">
            <a:off x="12646898" y="-210192"/>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1137995" y="9048108"/>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3429558" y="3265580"/>
            <a:ext cx="13329875" cy="1473200"/>
          </a:xfrm>
          <a:prstGeom prst="rect">
            <a:avLst/>
          </a:prstGeom>
        </p:spPr>
        <p:txBody>
          <a:bodyPr anchor="t" rtlCol="false" tIns="0" lIns="0" bIns="0" rIns="0">
            <a:spAutoFit/>
          </a:bodyPr>
          <a:lstStyle/>
          <a:p>
            <a:pPr algn="ctr">
              <a:lnSpc>
                <a:spcPts val="3850"/>
              </a:lnSpc>
            </a:pPr>
            <a:r>
              <a:rPr lang="en-US" sz="3500">
                <a:solidFill>
                  <a:srgbClr val="5271FF"/>
                </a:solidFill>
                <a:latin typeface="Alatsi"/>
              </a:rPr>
              <a:t>While many have explored the analogical capabilities of LLMs, our approach offers a fresh lens, diving deeper into their reasoning abilities in a way not done before.</a:t>
            </a:r>
          </a:p>
        </p:txBody>
      </p:sp>
      <p:sp>
        <p:nvSpPr>
          <p:cNvPr name="TextBox 12" id="12"/>
          <p:cNvSpPr txBox="true"/>
          <p:nvPr/>
        </p:nvSpPr>
        <p:spPr>
          <a:xfrm rot="0">
            <a:off x="3429558" y="6225533"/>
            <a:ext cx="13329875" cy="2851150"/>
          </a:xfrm>
          <a:prstGeom prst="rect">
            <a:avLst/>
          </a:prstGeom>
        </p:spPr>
        <p:txBody>
          <a:bodyPr anchor="t" rtlCol="false" tIns="0" lIns="0" bIns="0" rIns="0">
            <a:spAutoFit/>
          </a:bodyPr>
          <a:lstStyle/>
          <a:p>
            <a:pPr>
              <a:lnSpc>
                <a:spcPts val="4550"/>
              </a:lnSpc>
            </a:pPr>
            <a:r>
              <a:rPr lang="en-US" sz="3500">
                <a:solidFill>
                  <a:srgbClr val="000000"/>
                </a:solidFill>
                <a:latin typeface="Alatsi"/>
              </a:rPr>
              <a:t>Query Format Used:</a:t>
            </a:r>
          </a:p>
          <a:p>
            <a:pPr marL="755651" indent="-377825" lvl="1">
              <a:lnSpc>
                <a:spcPts val="4550"/>
              </a:lnSpc>
              <a:buFont typeface="Arial"/>
              <a:buChar char="•"/>
            </a:pPr>
            <a:r>
              <a:rPr lang="en-US" sz="3500">
                <a:solidFill>
                  <a:srgbClr val="FF3131"/>
                </a:solidFill>
                <a:latin typeface="Alatsi"/>
              </a:rPr>
              <a:t>A:B::C:X</a:t>
            </a:r>
          </a:p>
          <a:p>
            <a:pPr marL="755651" indent="-377825" lvl="1">
              <a:lnSpc>
                <a:spcPts val="4550"/>
              </a:lnSpc>
              <a:buFont typeface="Arial"/>
              <a:buChar char="•"/>
            </a:pPr>
            <a:r>
              <a:rPr lang="en-US" sz="3500">
                <a:solidFill>
                  <a:srgbClr val="000000"/>
                </a:solidFill>
                <a:latin typeface="Alatsi"/>
              </a:rPr>
              <a:t>A, B, C are known personalities and A, B are closely related</a:t>
            </a:r>
          </a:p>
          <a:p>
            <a:pPr marL="755651" indent="-377825" lvl="1">
              <a:lnSpc>
                <a:spcPts val="4550"/>
              </a:lnSpc>
              <a:buFont typeface="Arial"/>
              <a:buChar char="•"/>
            </a:pPr>
            <a:r>
              <a:rPr lang="en-US" sz="3500">
                <a:solidFill>
                  <a:srgbClr val="000000"/>
                </a:solidFill>
                <a:latin typeface="Alatsi"/>
              </a:rPr>
              <a:t>LLMs are asked to deduce X based on A and B's relationship.</a:t>
            </a:r>
          </a:p>
          <a:p>
            <a:pPr>
              <a:lnSpc>
                <a:spcPts val="4550"/>
              </a:lnSpc>
            </a:pPr>
          </a:p>
        </p:txBody>
      </p:sp>
      <p:grpSp>
        <p:nvGrpSpPr>
          <p:cNvPr name="Group 13" id="13"/>
          <p:cNvGrpSpPr/>
          <p:nvPr/>
        </p:nvGrpSpPr>
        <p:grpSpPr>
          <a:xfrm rot="0">
            <a:off x="15859155" y="0"/>
            <a:ext cx="1562612" cy="1673225"/>
            <a:chOff x="0" y="0"/>
            <a:chExt cx="2083482" cy="2230967"/>
          </a:xfrm>
        </p:grpSpPr>
        <p:grpSp>
          <p:nvGrpSpPr>
            <p:cNvPr name="Group 14" id="14"/>
            <p:cNvGrpSpPr/>
            <p:nvPr/>
          </p:nvGrpSpPr>
          <p:grpSpPr>
            <a:xfrm rot="0">
              <a:off x="75599" y="0"/>
              <a:ext cx="1932284" cy="2230967"/>
              <a:chOff x="0" y="0"/>
              <a:chExt cx="703982" cy="812800"/>
            </a:xfrm>
          </p:grpSpPr>
          <p:sp>
            <p:nvSpPr>
              <p:cNvPr name="Freeform 15" id="15"/>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16" id="16"/>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4</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1028700" y="866775"/>
            <a:ext cx="16230600"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BUT WHATS NEW ?</a:t>
            </a:r>
          </a:p>
        </p:txBody>
      </p:sp>
      <p:sp>
        <p:nvSpPr>
          <p:cNvPr name="Freeform 3" id="3"/>
          <p:cNvSpPr/>
          <p:nvPr/>
        </p:nvSpPr>
        <p:spPr>
          <a:xfrm flipH="false" flipV="false" rot="0">
            <a:off x="10476431" y="2888241"/>
            <a:ext cx="7364683" cy="4900862"/>
          </a:xfrm>
          <a:custGeom>
            <a:avLst/>
            <a:gdLst/>
            <a:ahLst/>
            <a:cxnLst/>
            <a:rect r="r" b="b" t="t" l="l"/>
            <a:pathLst>
              <a:path h="4900862" w="7364683">
                <a:moveTo>
                  <a:pt x="0" y="0"/>
                </a:moveTo>
                <a:lnTo>
                  <a:pt x="7364683" y="0"/>
                </a:lnTo>
                <a:lnTo>
                  <a:pt x="7364683" y="4900861"/>
                </a:lnTo>
                <a:lnTo>
                  <a:pt x="0" y="4900861"/>
                </a:lnTo>
                <a:lnTo>
                  <a:pt x="0" y="0"/>
                </a:lnTo>
                <a:close/>
              </a:path>
            </a:pathLst>
          </a:custGeom>
          <a:blipFill>
            <a:blip r:embed="rId2"/>
            <a:stretch>
              <a:fillRect l="0" t="0" r="0" b="0"/>
            </a:stretch>
          </a:blipFill>
        </p:spPr>
      </p:sp>
      <p:sp>
        <p:nvSpPr>
          <p:cNvPr name="Freeform 4" id="4"/>
          <p:cNvSpPr/>
          <p:nvPr/>
        </p:nvSpPr>
        <p:spPr>
          <a:xfrm flipH="false" flipV="false" rot="0">
            <a:off x="13417488" y="6142174"/>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5" id="5"/>
          <p:cNvSpPr/>
          <p:nvPr/>
        </p:nvSpPr>
        <p:spPr>
          <a:xfrm>
            <a:off x="-260599" y="9061267"/>
            <a:ext cx="7105264" cy="19050"/>
          </a:xfrm>
          <a:prstGeom prst="line">
            <a:avLst/>
          </a:prstGeom>
          <a:ln cap="flat" w="114300">
            <a:solidFill>
              <a:srgbClr val="9FC3D0"/>
            </a:solidFill>
            <a:prstDash val="solid"/>
            <a:headEnd type="none" len="sm" w="sm"/>
            <a:tailEnd type="none" len="sm" w="sm"/>
          </a:ln>
        </p:spPr>
      </p:sp>
      <p:sp>
        <p:nvSpPr>
          <p:cNvPr name="AutoShape 6" id="6"/>
          <p:cNvSpPr/>
          <p:nvPr/>
        </p:nvSpPr>
        <p:spPr>
          <a:xfrm>
            <a:off x="11430169" y="9061267"/>
            <a:ext cx="7105264" cy="19050"/>
          </a:xfrm>
          <a:prstGeom prst="line">
            <a:avLst/>
          </a:prstGeom>
          <a:ln cap="flat" w="114300">
            <a:solidFill>
              <a:srgbClr val="9FC3D0"/>
            </a:solidFill>
            <a:prstDash val="solid"/>
            <a:headEnd type="none" len="sm" w="sm"/>
            <a:tailEnd type="none" len="sm" w="sm"/>
          </a:ln>
        </p:spPr>
      </p:sp>
      <p:grpSp>
        <p:nvGrpSpPr>
          <p:cNvPr name="Group 7" id="7"/>
          <p:cNvGrpSpPr/>
          <p:nvPr/>
        </p:nvGrpSpPr>
        <p:grpSpPr>
          <a:xfrm rot="0">
            <a:off x="15859155" y="0"/>
            <a:ext cx="1562612" cy="1673225"/>
            <a:chOff x="0" y="0"/>
            <a:chExt cx="2083482" cy="2230967"/>
          </a:xfrm>
        </p:grpSpPr>
        <p:grpSp>
          <p:nvGrpSpPr>
            <p:cNvPr name="Group 8" id="8"/>
            <p:cNvGrpSpPr/>
            <p:nvPr/>
          </p:nvGrpSpPr>
          <p:grpSpPr>
            <a:xfrm rot="0">
              <a:off x="75599" y="0"/>
              <a:ext cx="1932284" cy="2230967"/>
              <a:chOff x="0" y="0"/>
              <a:chExt cx="703982" cy="812800"/>
            </a:xfrm>
          </p:grpSpPr>
          <p:sp>
            <p:nvSpPr>
              <p:cNvPr name="Freeform 9" id="9"/>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10" id="10"/>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5</a:t>
              </a:r>
            </a:p>
          </p:txBody>
        </p:sp>
      </p:grpSp>
      <p:sp>
        <p:nvSpPr>
          <p:cNvPr name="Freeform 12" id="12"/>
          <p:cNvSpPr/>
          <p:nvPr/>
        </p:nvSpPr>
        <p:spPr>
          <a:xfrm flipH="false" flipV="false" rot="0">
            <a:off x="-2243137" y="-402279"/>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3" id="13"/>
          <p:cNvSpPr txBox="true"/>
          <p:nvPr/>
        </p:nvSpPr>
        <p:spPr>
          <a:xfrm rot="0">
            <a:off x="765730" y="3733706"/>
            <a:ext cx="9110510" cy="4321175"/>
          </a:xfrm>
          <a:prstGeom prst="rect">
            <a:avLst/>
          </a:prstGeom>
        </p:spPr>
        <p:txBody>
          <a:bodyPr anchor="t" rtlCol="false" tIns="0" lIns="0" bIns="0" rIns="0">
            <a:spAutoFit/>
          </a:bodyPr>
          <a:lstStyle/>
          <a:p>
            <a:pPr marL="755651" indent="-377825" lvl="1">
              <a:lnSpc>
                <a:spcPts val="4900"/>
              </a:lnSpc>
              <a:buFont typeface="Arial"/>
              <a:buChar char="•"/>
            </a:pPr>
            <a:r>
              <a:rPr lang="en-US" sz="3500">
                <a:solidFill>
                  <a:srgbClr val="5271FF"/>
                </a:solidFill>
                <a:latin typeface="Alatsi Bold"/>
              </a:rPr>
              <a:t>The Shift:</a:t>
            </a:r>
            <a:r>
              <a:rPr lang="en-US" sz="3500">
                <a:solidFill>
                  <a:srgbClr val="000000"/>
                </a:solidFill>
                <a:latin typeface="Alatsi Bold"/>
              </a:rPr>
              <a:t> Instead of just throwing tests at LLMs, we first ensured they were aware od the  relationship between A-B and C-X.</a:t>
            </a:r>
          </a:p>
          <a:p>
            <a:pPr marL="755651" indent="-377825" lvl="1">
              <a:lnSpc>
                <a:spcPts val="4900"/>
              </a:lnSpc>
              <a:buFont typeface="Arial"/>
              <a:buChar char="•"/>
            </a:pPr>
            <a:r>
              <a:rPr lang="en-US" sz="3500">
                <a:solidFill>
                  <a:srgbClr val="5271FF"/>
                </a:solidFill>
                <a:latin typeface="Alatsi Bold"/>
              </a:rPr>
              <a:t>Beyond Memory:</a:t>
            </a:r>
            <a:r>
              <a:rPr lang="en-US" sz="3500">
                <a:solidFill>
                  <a:srgbClr val="000000"/>
                </a:solidFill>
                <a:latin typeface="Alatsi Bold"/>
              </a:rPr>
              <a:t> It's not about what LLMs can recall. It's about how they think and reason with what they already "know".</a:t>
            </a:r>
          </a:p>
          <a:p>
            <a:pPr>
              <a:lnSpc>
                <a:spcPts val="4900"/>
              </a:lnSpc>
            </a:pPr>
          </a:p>
        </p:txBody>
      </p:sp>
      <p:sp>
        <p:nvSpPr>
          <p:cNvPr name="TextBox 14" id="14"/>
          <p:cNvSpPr txBox="true"/>
          <p:nvPr/>
        </p:nvSpPr>
        <p:spPr>
          <a:xfrm rot="0">
            <a:off x="737155" y="2758041"/>
            <a:ext cx="3878232" cy="679450"/>
          </a:xfrm>
          <a:prstGeom prst="rect">
            <a:avLst/>
          </a:prstGeom>
        </p:spPr>
        <p:txBody>
          <a:bodyPr anchor="t" rtlCol="false" tIns="0" lIns="0" bIns="0" rIns="0">
            <a:spAutoFit/>
          </a:bodyPr>
          <a:lstStyle/>
          <a:p>
            <a:pPr>
              <a:lnSpc>
                <a:spcPts val="5599"/>
              </a:lnSpc>
            </a:pPr>
            <a:r>
              <a:rPr lang="en-US" sz="3999">
                <a:solidFill>
                  <a:srgbClr val="FF3131"/>
                </a:solidFill>
                <a:latin typeface="Alatsi Bold"/>
              </a:rPr>
              <a:t>Pre-Awareness</a:t>
            </a:r>
          </a:p>
        </p:txBody>
      </p:sp>
      <p:sp>
        <p:nvSpPr>
          <p:cNvPr name="TextBox 15" id="15"/>
          <p:cNvSpPr txBox="true"/>
          <p:nvPr/>
        </p:nvSpPr>
        <p:spPr>
          <a:xfrm rot="0">
            <a:off x="5702946" y="8800282"/>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IIT KHARAGPUR | 2023</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2553980" y="866775"/>
            <a:ext cx="13180039"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DATASET</a:t>
            </a:r>
          </a:p>
        </p:txBody>
      </p:sp>
      <p:grpSp>
        <p:nvGrpSpPr>
          <p:cNvPr name="Group 3" id="3"/>
          <p:cNvGrpSpPr/>
          <p:nvPr/>
        </p:nvGrpSpPr>
        <p:grpSpPr>
          <a:xfrm rot="0">
            <a:off x="429686" y="2640760"/>
            <a:ext cx="6650437" cy="2891637"/>
            <a:chOff x="0" y="0"/>
            <a:chExt cx="1751555" cy="761583"/>
          </a:xfrm>
        </p:grpSpPr>
        <p:sp>
          <p:nvSpPr>
            <p:cNvPr name="Freeform 4" id="4"/>
            <p:cNvSpPr/>
            <p:nvPr/>
          </p:nvSpPr>
          <p:spPr>
            <a:xfrm flipH="false" flipV="false" rot="0">
              <a:off x="0" y="0"/>
              <a:ext cx="1751555" cy="761584"/>
            </a:xfrm>
            <a:custGeom>
              <a:avLst/>
              <a:gdLst/>
              <a:ahLst/>
              <a:cxnLst/>
              <a:rect r="r" b="b" t="t" l="l"/>
              <a:pathLst>
                <a:path h="761584" w="1751555">
                  <a:moveTo>
                    <a:pt x="59370" y="0"/>
                  </a:moveTo>
                  <a:lnTo>
                    <a:pt x="1692185" y="0"/>
                  </a:lnTo>
                  <a:cubicBezTo>
                    <a:pt x="1707931" y="0"/>
                    <a:pt x="1723032" y="6255"/>
                    <a:pt x="1734166" y="17389"/>
                  </a:cubicBezTo>
                  <a:cubicBezTo>
                    <a:pt x="1745300" y="28523"/>
                    <a:pt x="1751555" y="43624"/>
                    <a:pt x="1751555" y="59370"/>
                  </a:cubicBezTo>
                  <a:lnTo>
                    <a:pt x="1751555" y="702213"/>
                  </a:lnTo>
                  <a:cubicBezTo>
                    <a:pt x="1751555" y="717959"/>
                    <a:pt x="1745300" y="733060"/>
                    <a:pt x="1734166" y="744194"/>
                  </a:cubicBezTo>
                  <a:cubicBezTo>
                    <a:pt x="1723032" y="755328"/>
                    <a:pt x="1707931" y="761584"/>
                    <a:pt x="1692185" y="761584"/>
                  </a:cubicBezTo>
                  <a:lnTo>
                    <a:pt x="59370" y="761584"/>
                  </a:lnTo>
                  <a:cubicBezTo>
                    <a:pt x="43624" y="761584"/>
                    <a:pt x="28523" y="755328"/>
                    <a:pt x="17389" y="744194"/>
                  </a:cubicBezTo>
                  <a:cubicBezTo>
                    <a:pt x="6255" y="733060"/>
                    <a:pt x="0" y="717959"/>
                    <a:pt x="0" y="702213"/>
                  </a:cubicBezTo>
                  <a:lnTo>
                    <a:pt x="0" y="59370"/>
                  </a:lnTo>
                  <a:cubicBezTo>
                    <a:pt x="0" y="43624"/>
                    <a:pt x="6255" y="28523"/>
                    <a:pt x="17389" y="17389"/>
                  </a:cubicBezTo>
                  <a:cubicBezTo>
                    <a:pt x="28523" y="6255"/>
                    <a:pt x="43624" y="0"/>
                    <a:pt x="59370" y="0"/>
                  </a:cubicBezTo>
                  <a:close/>
                </a:path>
              </a:pathLst>
            </a:custGeom>
            <a:solidFill>
              <a:srgbClr val="E9C7C6"/>
            </a:solidFill>
          </p:spPr>
        </p:sp>
        <p:sp>
          <p:nvSpPr>
            <p:cNvPr name="TextBox 5" id="5"/>
            <p:cNvSpPr txBox="true"/>
            <p:nvPr/>
          </p:nvSpPr>
          <p:spPr>
            <a:xfrm>
              <a:off x="0" y="-38100"/>
              <a:ext cx="1751555" cy="799683"/>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90636" y="2092054"/>
            <a:ext cx="6590020" cy="670833"/>
          </a:xfrm>
          <a:prstGeom prst="rect">
            <a:avLst/>
          </a:prstGeom>
        </p:spPr>
        <p:txBody>
          <a:bodyPr anchor="t" rtlCol="false" tIns="0" lIns="0" bIns="0" rIns="0">
            <a:spAutoFit/>
          </a:bodyPr>
          <a:lstStyle/>
          <a:p>
            <a:pPr>
              <a:lnSpc>
                <a:spcPts val="5487"/>
              </a:lnSpc>
            </a:pPr>
            <a:r>
              <a:rPr lang="en-US" sz="3919">
                <a:solidFill>
                  <a:srgbClr val="000000"/>
                </a:solidFill>
                <a:latin typeface="Alatsi Bold"/>
              </a:rPr>
              <a:t>Sources</a:t>
            </a:r>
          </a:p>
        </p:txBody>
      </p:sp>
      <p:sp>
        <p:nvSpPr>
          <p:cNvPr name="TextBox 7" id="7"/>
          <p:cNvSpPr txBox="true"/>
          <p:nvPr/>
        </p:nvSpPr>
        <p:spPr>
          <a:xfrm rot="0">
            <a:off x="410636" y="2839087"/>
            <a:ext cx="6470020" cy="2454397"/>
          </a:xfrm>
          <a:prstGeom prst="rect">
            <a:avLst/>
          </a:prstGeom>
        </p:spPr>
        <p:txBody>
          <a:bodyPr anchor="t" rtlCol="false" tIns="0" lIns="0" bIns="0" rIns="0">
            <a:spAutoFit/>
          </a:bodyPr>
          <a:lstStyle/>
          <a:p>
            <a:pPr marL="754611" indent="-377305" lvl="1">
              <a:lnSpc>
                <a:spcPts val="4893"/>
              </a:lnSpc>
              <a:buFont typeface="Arial"/>
              <a:buChar char="•"/>
            </a:pPr>
            <a:r>
              <a:rPr lang="en-US" sz="3495">
                <a:solidFill>
                  <a:srgbClr val="000000"/>
                </a:solidFill>
                <a:latin typeface="Alatsi Bold"/>
              </a:rPr>
              <a:t>Wikip</a:t>
            </a:r>
            <a:r>
              <a:rPr lang="en-US" sz="3495">
                <a:solidFill>
                  <a:srgbClr val="000000"/>
                </a:solidFill>
                <a:latin typeface="Alatsi Bold"/>
              </a:rPr>
              <a:t>edia: "List of Indian monarchs"</a:t>
            </a:r>
          </a:p>
          <a:p>
            <a:pPr marL="754611" indent="-377305" lvl="1">
              <a:lnSpc>
                <a:spcPts val="4893"/>
              </a:lnSpc>
              <a:buFont typeface="Arial"/>
              <a:buChar char="•"/>
            </a:pPr>
            <a:r>
              <a:rPr lang="en-US" sz="3495">
                <a:solidFill>
                  <a:srgbClr val="000000"/>
                </a:solidFill>
                <a:latin typeface="Alatsi Bold"/>
              </a:rPr>
              <a:t>Totally History: “Famous Philosophers”</a:t>
            </a:r>
          </a:p>
        </p:txBody>
      </p:sp>
      <p:grpSp>
        <p:nvGrpSpPr>
          <p:cNvPr name="Group 8" id="8"/>
          <p:cNvGrpSpPr/>
          <p:nvPr/>
        </p:nvGrpSpPr>
        <p:grpSpPr>
          <a:xfrm rot="0">
            <a:off x="444811" y="7525458"/>
            <a:ext cx="7724563" cy="2033599"/>
            <a:chOff x="0" y="0"/>
            <a:chExt cx="2034453" cy="535598"/>
          </a:xfrm>
        </p:grpSpPr>
        <p:sp>
          <p:nvSpPr>
            <p:cNvPr name="Freeform 9" id="9"/>
            <p:cNvSpPr/>
            <p:nvPr/>
          </p:nvSpPr>
          <p:spPr>
            <a:xfrm flipH="false" flipV="false" rot="0">
              <a:off x="0" y="0"/>
              <a:ext cx="2034453" cy="535598"/>
            </a:xfrm>
            <a:custGeom>
              <a:avLst/>
              <a:gdLst/>
              <a:ahLst/>
              <a:cxnLst/>
              <a:rect r="r" b="b" t="t" l="l"/>
              <a:pathLst>
                <a:path h="535598" w="2034453">
                  <a:moveTo>
                    <a:pt x="51115" y="0"/>
                  </a:moveTo>
                  <a:lnTo>
                    <a:pt x="1983338" y="0"/>
                  </a:lnTo>
                  <a:cubicBezTo>
                    <a:pt x="1996895" y="0"/>
                    <a:pt x="2009896" y="5385"/>
                    <a:pt x="2019482" y="14971"/>
                  </a:cubicBezTo>
                  <a:cubicBezTo>
                    <a:pt x="2029067" y="24557"/>
                    <a:pt x="2034453" y="37558"/>
                    <a:pt x="2034453" y="51115"/>
                  </a:cubicBezTo>
                  <a:lnTo>
                    <a:pt x="2034453" y="484483"/>
                  </a:lnTo>
                  <a:cubicBezTo>
                    <a:pt x="2034453" y="498040"/>
                    <a:pt x="2029067" y="511041"/>
                    <a:pt x="2019482" y="520627"/>
                  </a:cubicBezTo>
                  <a:cubicBezTo>
                    <a:pt x="2009896" y="530213"/>
                    <a:pt x="1996895" y="535598"/>
                    <a:pt x="1983338" y="535598"/>
                  </a:cubicBezTo>
                  <a:lnTo>
                    <a:pt x="51115" y="535598"/>
                  </a:lnTo>
                  <a:cubicBezTo>
                    <a:pt x="37558" y="535598"/>
                    <a:pt x="24557" y="530213"/>
                    <a:pt x="14971" y="520627"/>
                  </a:cubicBezTo>
                  <a:cubicBezTo>
                    <a:pt x="5385" y="511041"/>
                    <a:pt x="0" y="498040"/>
                    <a:pt x="0" y="484483"/>
                  </a:cubicBezTo>
                  <a:lnTo>
                    <a:pt x="0" y="51115"/>
                  </a:lnTo>
                  <a:cubicBezTo>
                    <a:pt x="0" y="37558"/>
                    <a:pt x="5385" y="24557"/>
                    <a:pt x="14971" y="14971"/>
                  </a:cubicBezTo>
                  <a:cubicBezTo>
                    <a:pt x="24557" y="5385"/>
                    <a:pt x="37558" y="0"/>
                    <a:pt x="51115" y="0"/>
                  </a:cubicBezTo>
                  <a:close/>
                </a:path>
              </a:pathLst>
            </a:custGeom>
            <a:solidFill>
              <a:srgbClr val="E9C7C6"/>
            </a:solidFill>
          </p:spPr>
        </p:sp>
        <p:sp>
          <p:nvSpPr>
            <p:cNvPr name="TextBox 10" id="10"/>
            <p:cNvSpPr txBox="true"/>
            <p:nvPr/>
          </p:nvSpPr>
          <p:spPr>
            <a:xfrm>
              <a:off x="0" y="-38100"/>
              <a:ext cx="2034453" cy="573698"/>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290636" y="6976751"/>
            <a:ext cx="6590020" cy="670833"/>
          </a:xfrm>
          <a:prstGeom prst="rect">
            <a:avLst/>
          </a:prstGeom>
        </p:spPr>
        <p:txBody>
          <a:bodyPr anchor="t" rtlCol="false" tIns="0" lIns="0" bIns="0" rIns="0">
            <a:spAutoFit/>
          </a:bodyPr>
          <a:lstStyle/>
          <a:p>
            <a:pPr>
              <a:lnSpc>
                <a:spcPts val="5487"/>
              </a:lnSpc>
            </a:pPr>
            <a:r>
              <a:rPr lang="en-US" sz="3919">
                <a:solidFill>
                  <a:srgbClr val="000000"/>
                </a:solidFill>
                <a:latin typeface="Alatsi Bold"/>
              </a:rPr>
              <a:t>Structure</a:t>
            </a:r>
          </a:p>
        </p:txBody>
      </p:sp>
      <p:sp>
        <p:nvSpPr>
          <p:cNvPr name="TextBox 12" id="12"/>
          <p:cNvSpPr txBox="true"/>
          <p:nvPr/>
        </p:nvSpPr>
        <p:spPr>
          <a:xfrm rot="0">
            <a:off x="444811" y="7914284"/>
            <a:ext cx="7290083" cy="1835272"/>
          </a:xfrm>
          <a:prstGeom prst="rect">
            <a:avLst/>
          </a:prstGeom>
        </p:spPr>
        <p:txBody>
          <a:bodyPr anchor="t" rtlCol="false" tIns="0" lIns="0" bIns="0" rIns="0">
            <a:spAutoFit/>
          </a:bodyPr>
          <a:lstStyle/>
          <a:p>
            <a:pPr marL="754611" indent="-377305" lvl="1">
              <a:lnSpc>
                <a:spcPts val="4893"/>
              </a:lnSpc>
              <a:buFont typeface="Arial"/>
              <a:buChar char="•"/>
            </a:pPr>
            <a:r>
              <a:rPr lang="en-US" sz="3495">
                <a:solidFill>
                  <a:srgbClr val="000000"/>
                </a:solidFill>
                <a:latin typeface="Alatsi Bold"/>
              </a:rPr>
              <a:t>Ind</a:t>
            </a:r>
            <a:r>
              <a:rPr lang="en-US" sz="3495">
                <a:solidFill>
                  <a:srgbClr val="000000"/>
                </a:solidFill>
                <a:latin typeface="Alatsi Bold"/>
              </a:rPr>
              <a:t>ian Rulers: 'Name' &amp; 'Children'.</a:t>
            </a:r>
          </a:p>
          <a:p>
            <a:pPr marL="754611" indent="-377305" lvl="1">
              <a:lnSpc>
                <a:spcPts val="4893"/>
              </a:lnSpc>
              <a:buFont typeface="Arial"/>
              <a:buChar char="•"/>
            </a:pPr>
            <a:r>
              <a:rPr lang="en-US" sz="3495">
                <a:solidFill>
                  <a:srgbClr val="000000"/>
                </a:solidFill>
                <a:latin typeface="Alatsi Bold"/>
              </a:rPr>
              <a:t>Philosophers: 'Name' &amp; 'Children'.</a:t>
            </a:r>
          </a:p>
          <a:p>
            <a:pPr>
              <a:lnSpc>
                <a:spcPts val="4893"/>
              </a:lnSpc>
            </a:pPr>
          </a:p>
        </p:txBody>
      </p:sp>
      <p:grpSp>
        <p:nvGrpSpPr>
          <p:cNvPr name="Group 13" id="13"/>
          <p:cNvGrpSpPr/>
          <p:nvPr/>
        </p:nvGrpSpPr>
        <p:grpSpPr>
          <a:xfrm rot="0">
            <a:off x="15859155" y="0"/>
            <a:ext cx="1562612" cy="1673225"/>
            <a:chOff x="0" y="0"/>
            <a:chExt cx="2083482" cy="2230967"/>
          </a:xfrm>
        </p:grpSpPr>
        <p:grpSp>
          <p:nvGrpSpPr>
            <p:cNvPr name="Group 14" id="14"/>
            <p:cNvGrpSpPr/>
            <p:nvPr/>
          </p:nvGrpSpPr>
          <p:grpSpPr>
            <a:xfrm rot="0">
              <a:off x="75599" y="0"/>
              <a:ext cx="1932284" cy="2230967"/>
              <a:chOff x="0" y="0"/>
              <a:chExt cx="703982" cy="812800"/>
            </a:xfrm>
          </p:grpSpPr>
          <p:sp>
            <p:nvSpPr>
              <p:cNvPr name="Freeform 15" id="15"/>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16" id="16"/>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6</a:t>
              </a:r>
            </a:p>
          </p:txBody>
        </p:sp>
      </p:grpSp>
      <p:sp>
        <p:nvSpPr>
          <p:cNvPr name="Freeform 18" id="18"/>
          <p:cNvSpPr/>
          <p:nvPr/>
        </p:nvSpPr>
        <p:spPr>
          <a:xfrm flipH="false" flipV="false" rot="0">
            <a:off x="1475832" y="-1449083"/>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9" id="19"/>
          <p:cNvGrpSpPr/>
          <p:nvPr/>
        </p:nvGrpSpPr>
        <p:grpSpPr>
          <a:xfrm rot="0">
            <a:off x="9117200" y="6576701"/>
            <a:ext cx="8765100" cy="3196264"/>
            <a:chOff x="0" y="0"/>
            <a:chExt cx="2308504" cy="841814"/>
          </a:xfrm>
        </p:grpSpPr>
        <p:sp>
          <p:nvSpPr>
            <p:cNvPr name="Freeform 20" id="20"/>
            <p:cNvSpPr/>
            <p:nvPr/>
          </p:nvSpPr>
          <p:spPr>
            <a:xfrm flipH="false" flipV="false" rot="0">
              <a:off x="0" y="0"/>
              <a:ext cx="2308504" cy="841814"/>
            </a:xfrm>
            <a:custGeom>
              <a:avLst/>
              <a:gdLst/>
              <a:ahLst/>
              <a:cxnLst/>
              <a:rect r="r" b="b" t="t" l="l"/>
              <a:pathLst>
                <a:path h="841814" w="2308504">
                  <a:moveTo>
                    <a:pt x="45047" y="0"/>
                  </a:moveTo>
                  <a:lnTo>
                    <a:pt x="2263457" y="0"/>
                  </a:lnTo>
                  <a:cubicBezTo>
                    <a:pt x="2275404" y="0"/>
                    <a:pt x="2286862" y="4746"/>
                    <a:pt x="2295310" y="13194"/>
                  </a:cubicBezTo>
                  <a:cubicBezTo>
                    <a:pt x="2303758" y="21642"/>
                    <a:pt x="2308504" y="33099"/>
                    <a:pt x="2308504" y="45047"/>
                  </a:cubicBezTo>
                  <a:lnTo>
                    <a:pt x="2308504" y="796768"/>
                  </a:lnTo>
                  <a:cubicBezTo>
                    <a:pt x="2308504" y="821646"/>
                    <a:pt x="2288336" y="841814"/>
                    <a:pt x="2263457" y="841814"/>
                  </a:cubicBezTo>
                  <a:lnTo>
                    <a:pt x="45047" y="841814"/>
                  </a:lnTo>
                  <a:cubicBezTo>
                    <a:pt x="33099" y="841814"/>
                    <a:pt x="21642" y="837068"/>
                    <a:pt x="13194" y="828621"/>
                  </a:cubicBezTo>
                  <a:cubicBezTo>
                    <a:pt x="4746" y="820173"/>
                    <a:pt x="0" y="808715"/>
                    <a:pt x="0" y="796768"/>
                  </a:cubicBezTo>
                  <a:lnTo>
                    <a:pt x="0" y="45047"/>
                  </a:lnTo>
                  <a:cubicBezTo>
                    <a:pt x="0" y="33099"/>
                    <a:pt x="4746" y="21642"/>
                    <a:pt x="13194" y="13194"/>
                  </a:cubicBezTo>
                  <a:cubicBezTo>
                    <a:pt x="21642" y="4746"/>
                    <a:pt x="33099" y="0"/>
                    <a:pt x="45047" y="0"/>
                  </a:cubicBezTo>
                  <a:close/>
                </a:path>
              </a:pathLst>
            </a:custGeom>
            <a:solidFill>
              <a:srgbClr val="E9C7C6"/>
            </a:solidFill>
          </p:spPr>
        </p:sp>
        <p:sp>
          <p:nvSpPr>
            <p:cNvPr name="TextBox 21" id="21"/>
            <p:cNvSpPr txBox="true"/>
            <p:nvPr/>
          </p:nvSpPr>
          <p:spPr>
            <a:xfrm>
              <a:off x="0" y="-38100"/>
              <a:ext cx="2308504" cy="879914"/>
            </a:xfrm>
            <a:prstGeom prst="rect">
              <a:avLst/>
            </a:prstGeom>
          </p:spPr>
          <p:txBody>
            <a:bodyPr anchor="ctr" rtlCol="false" tIns="50800" lIns="50800" bIns="50800" rIns="50800"/>
            <a:lstStyle/>
            <a:p>
              <a:pPr algn="ctr">
                <a:lnSpc>
                  <a:spcPts val="2659"/>
                </a:lnSpc>
              </a:pPr>
            </a:p>
          </p:txBody>
        </p:sp>
      </p:grpSp>
      <p:sp>
        <p:nvSpPr>
          <p:cNvPr name="TextBox 22" id="22"/>
          <p:cNvSpPr txBox="true"/>
          <p:nvPr/>
        </p:nvSpPr>
        <p:spPr>
          <a:xfrm rot="0">
            <a:off x="8963025" y="6027995"/>
            <a:ext cx="6590020" cy="670833"/>
          </a:xfrm>
          <a:prstGeom prst="rect">
            <a:avLst/>
          </a:prstGeom>
        </p:spPr>
        <p:txBody>
          <a:bodyPr anchor="t" rtlCol="false" tIns="0" lIns="0" bIns="0" rIns="0">
            <a:spAutoFit/>
          </a:bodyPr>
          <a:lstStyle/>
          <a:p>
            <a:pPr>
              <a:lnSpc>
                <a:spcPts val="5487"/>
              </a:lnSpc>
            </a:pPr>
            <a:r>
              <a:rPr lang="en-US" sz="3919">
                <a:solidFill>
                  <a:srgbClr val="000000"/>
                </a:solidFill>
                <a:latin typeface="Alatsi Bold"/>
              </a:rPr>
              <a:t>Preprocessing</a:t>
            </a:r>
          </a:p>
        </p:txBody>
      </p:sp>
      <p:sp>
        <p:nvSpPr>
          <p:cNvPr name="TextBox 23" id="23"/>
          <p:cNvSpPr txBox="true"/>
          <p:nvPr/>
        </p:nvSpPr>
        <p:spPr>
          <a:xfrm rot="0">
            <a:off x="9117200" y="6813128"/>
            <a:ext cx="8765100" cy="3073522"/>
          </a:xfrm>
          <a:prstGeom prst="rect">
            <a:avLst/>
          </a:prstGeom>
        </p:spPr>
        <p:txBody>
          <a:bodyPr anchor="t" rtlCol="false" tIns="0" lIns="0" bIns="0" rIns="0">
            <a:spAutoFit/>
          </a:bodyPr>
          <a:lstStyle/>
          <a:p>
            <a:pPr marL="754611" indent="-377305" lvl="1">
              <a:lnSpc>
                <a:spcPts val="4893"/>
              </a:lnSpc>
              <a:buFont typeface="Arial"/>
              <a:buChar char="•"/>
            </a:pPr>
            <a:r>
              <a:rPr lang="en-US" sz="3495">
                <a:solidFill>
                  <a:srgbClr val="000000"/>
                </a:solidFill>
                <a:latin typeface="Alatsi Bold"/>
              </a:rPr>
              <a:t>Query LLM: "Who is the son of &lt;name&gt;?".</a:t>
            </a:r>
          </a:p>
          <a:p>
            <a:pPr marL="754611" indent="-377305" lvl="1">
              <a:lnSpc>
                <a:spcPts val="4893"/>
              </a:lnSpc>
              <a:buFont typeface="Arial"/>
              <a:buChar char="•"/>
            </a:pPr>
            <a:r>
              <a:rPr lang="en-US" sz="3495">
                <a:solidFill>
                  <a:srgbClr val="000000"/>
                </a:solidFill>
                <a:latin typeface="Alatsi Bold"/>
              </a:rPr>
              <a:t>Cross-check with 'Children' data.</a:t>
            </a:r>
          </a:p>
          <a:p>
            <a:pPr marL="754611" indent="-377305" lvl="1">
              <a:lnSpc>
                <a:spcPts val="4893"/>
              </a:lnSpc>
              <a:buFont typeface="Arial"/>
              <a:buChar char="•"/>
            </a:pPr>
            <a:r>
              <a:rPr lang="en-US" sz="3495">
                <a:solidFill>
                  <a:srgbClr val="000000"/>
                </a:solidFill>
                <a:latin typeface="Alatsi Bold"/>
              </a:rPr>
              <a:t>Discard mismatches.</a:t>
            </a:r>
          </a:p>
          <a:p>
            <a:pPr marL="754611" indent="-377305" lvl="1">
              <a:lnSpc>
                <a:spcPts val="4893"/>
              </a:lnSpc>
              <a:buFont typeface="Arial"/>
              <a:buChar char="•"/>
            </a:pPr>
            <a:r>
              <a:rPr lang="en-US" sz="3495">
                <a:solidFill>
                  <a:srgbClr val="000000"/>
                </a:solidFill>
                <a:latin typeface="Alatsi Bold"/>
              </a:rPr>
              <a:t>Purpose: Ensure genuine LLM knowledge.</a:t>
            </a:r>
          </a:p>
          <a:p>
            <a:pPr>
              <a:lnSpc>
                <a:spcPts val="4893"/>
              </a:lnSpc>
            </a:pPr>
          </a:p>
        </p:txBody>
      </p:sp>
      <p:sp>
        <p:nvSpPr>
          <p:cNvPr name="TextBox 24" id="24"/>
          <p:cNvSpPr txBox="true"/>
          <p:nvPr/>
        </p:nvSpPr>
        <p:spPr>
          <a:xfrm rot="0">
            <a:off x="7734895" y="2435863"/>
            <a:ext cx="10553105" cy="3073400"/>
          </a:xfrm>
          <a:prstGeom prst="rect">
            <a:avLst/>
          </a:prstGeom>
        </p:spPr>
        <p:txBody>
          <a:bodyPr anchor="t" rtlCol="false" tIns="0" lIns="0" bIns="0" rIns="0">
            <a:spAutoFit/>
          </a:bodyPr>
          <a:lstStyle/>
          <a:p>
            <a:pPr>
              <a:lnSpc>
                <a:spcPts val="4899"/>
              </a:lnSpc>
            </a:pPr>
            <a:r>
              <a:rPr lang="en-US" sz="3499">
                <a:solidFill>
                  <a:srgbClr val="000000"/>
                </a:solidFill>
                <a:latin typeface="Alatsi Bold"/>
              </a:rPr>
              <a:t>The dataset was manually curated from the mentioned sources. The objective behind this particular choice was to formulate the analofies based on figures from diverse backgrounds and time periods, hence making the task more challenging and novel.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1236347" y="866775"/>
            <a:ext cx="15815306"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A GLIMPSE OF THE DATA</a:t>
            </a:r>
          </a:p>
        </p:txBody>
      </p:sp>
      <p:sp>
        <p:nvSpPr>
          <p:cNvPr name="TextBox 3" id="3"/>
          <p:cNvSpPr txBox="true"/>
          <p:nvPr/>
        </p:nvSpPr>
        <p:spPr>
          <a:xfrm rot="0">
            <a:off x="5702946" y="8800282"/>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IIT KHARAGPUR | 2023</a:t>
            </a:r>
          </a:p>
        </p:txBody>
      </p:sp>
      <p:sp>
        <p:nvSpPr>
          <p:cNvPr name="AutoShape 4" id="4"/>
          <p:cNvSpPr/>
          <p:nvPr/>
        </p:nvSpPr>
        <p:spPr>
          <a:xfrm>
            <a:off x="-260599" y="9061267"/>
            <a:ext cx="7105264" cy="19050"/>
          </a:xfrm>
          <a:prstGeom prst="line">
            <a:avLst/>
          </a:prstGeom>
          <a:ln cap="flat" w="114300">
            <a:solidFill>
              <a:srgbClr val="9FC3D0"/>
            </a:solidFill>
            <a:prstDash val="solid"/>
            <a:headEnd type="none" len="sm" w="sm"/>
            <a:tailEnd type="none" len="sm" w="sm"/>
          </a:ln>
        </p:spPr>
      </p:sp>
      <p:sp>
        <p:nvSpPr>
          <p:cNvPr name="AutoShape 5" id="5"/>
          <p:cNvSpPr/>
          <p:nvPr/>
        </p:nvSpPr>
        <p:spPr>
          <a:xfrm>
            <a:off x="11430169" y="9061267"/>
            <a:ext cx="7105264" cy="19050"/>
          </a:xfrm>
          <a:prstGeom prst="line">
            <a:avLst/>
          </a:prstGeom>
          <a:ln cap="flat" w="114300">
            <a:solidFill>
              <a:srgbClr val="9FC3D0"/>
            </a:solidFill>
            <a:prstDash val="solid"/>
            <a:headEnd type="none" len="sm" w="sm"/>
            <a:tailEnd type="none" len="sm" w="sm"/>
          </a:ln>
        </p:spPr>
      </p:sp>
      <p:grpSp>
        <p:nvGrpSpPr>
          <p:cNvPr name="Group 6" id="6"/>
          <p:cNvGrpSpPr/>
          <p:nvPr/>
        </p:nvGrpSpPr>
        <p:grpSpPr>
          <a:xfrm rot="0">
            <a:off x="15859155" y="0"/>
            <a:ext cx="1562612" cy="1673225"/>
            <a:chOff x="0" y="0"/>
            <a:chExt cx="2083482" cy="2230967"/>
          </a:xfrm>
        </p:grpSpPr>
        <p:grpSp>
          <p:nvGrpSpPr>
            <p:cNvPr name="Group 7" id="7"/>
            <p:cNvGrpSpPr/>
            <p:nvPr/>
          </p:nvGrpSpPr>
          <p:grpSpPr>
            <a:xfrm rot="0">
              <a:off x="75599" y="0"/>
              <a:ext cx="1932284" cy="2230967"/>
              <a:chOff x="0" y="0"/>
              <a:chExt cx="703982" cy="812800"/>
            </a:xfrm>
          </p:grpSpPr>
          <p:sp>
            <p:nvSpPr>
              <p:cNvPr name="Freeform 8" id="8"/>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9" id="9"/>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7</a:t>
              </a:r>
            </a:p>
          </p:txBody>
        </p:sp>
      </p:grpSp>
      <p:sp>
        <p:nvSpPr>
          <p:cNvPr name="Freeform 11" id="11"/>
          <p:cNvSpPr/>
          <p:nvPr/>
        </p:nvSpPr>
        <p:spPr>
          <a:xfrm flipH="false" flipV="false" rot="0">
            <a:off x="-1145203" y="-402279"/>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0">
            <a:off x="14982801" y="5143500"/>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13" id="13"/>
          <p:cNvGraphicFramePr>
            <a:graphicFrameLocks noGrp="true"/>
          </p:cNvGraphicFramePr>
          <p:nvPr/>
        </p:nvGraphicFramePr>
        <p:xfrm>
          <a:off x="730326" y="3180544"/>
          <a:ext cx="7315200" cy="4876800"/>
        </p:xfrm>
        <a:graphic>
          <a:graphicData uri="http://schemas.openxmlformats.org/drawingml/2006/table">
            <a:tbl>
              <a:tblPr/>
              <a:tblGrid>
                <a:gridCol w="3657600"/>
                <a:gridCol w="3657600"/>
              </a:tblGrid>
              <a:tr h="910208">
                <a:tc>
                  <a:txBody>
                    <a:bodyPr anchor="t" rtlCol="false"/>
                    <a:lstStyle/>
                    <a:p>
                      <a:pPr algn="ctr">
                        <a:lnSpc>
                          <a:spcPts val="3499"/>
                        </a:lnSpc>
                        <a:defRPr/>
                      </a:pPr>
                      <a:r>
                        <a:rPr lang="en-US" sz="2499">
                          <a:solidFill>
                            <a:srgbClr val="000000"/>
                          </a:solidFill>
                          <a:latin typeface="Canva Sans Bold"/>
                        </a:rPr>
                        <a:t>Name</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solidFill>
                      <a:srgbClr val="9FC3D0"/>
                    </a:solidFill>
                  </a:tcPr>
                </a:tc>
                <a:tc>
                  <a:txBody>
                    <a:bodyPr anchor="t" rtlCol="false"/>
                    <a:lstStyle/>
                    <a:p>
                      <a:pPr algn="ctr">
                        <a:lnSpc>
                          <a:spcPts val="3499"/>
                        </a:lnSpc>
                        <a:defRPr/>
                      </a:pPr>
                      <a:r>
                        <a:rPr lang="en-US" sz="2499">
                          <a:solidFill>
                            <a:srgbClr val="000000"/>
                          </a:solidFill>
                          <a:latin typeface="Canva Sans Bold"/>
                        </a:rPr>
                        <a:t>Children</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solidFill>
                      <a:srgbClr val="9FC3D0"/>
                    </a:solidFill>
                  </a:tcPr>
                </a:tc>
              </a:tr>
              <a:tr h="814397">
                <a:tc>
                  <a:txBody>
                    <a:bodyPr anchor="t" rtlCol="false"/>
                    <a:lstStyle/>
                    <a:p>
                      <a:pPr algn="ctr">
                        <a:lnSpc>
                          <a:spcPts val="2800"/>
                        </a:lnSpc>
                        <a:defRPr/>
                      </a:pPr>
                      <a:r>
                        <a:rPr lang="en-US" sz="2000">
                          <a:solidFill>
                            <a:srgbClr val="000000"/>
                          </a:solidFill>
                          <a:latin typeface="Canva Sans"/>
                        </a:rPr>
                        <a:t>Confucius</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rPr>
                        <a:t>Kong Li</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814397">
                <a:tc>
                  <a:txBody>
                    <a:bodyPr anchor="t" rtlCol="false"/>
                    <a:lstStyle/>
                    <a:p>
                      <a:pPr algn="ctr">
                        <a:lnSpc>
                          <a:spcPts val="2800"/>
                        </a:lnSpc>
                        <a:defRPr/>
                      </a:pPr>
                      <a:r>
                        <a:rPr lang="en-US" sz="2000">
                          <a:solidFill>
                            <a:srgbClr val="000000"/>
                          </a:solidFill>
                          <a:latin typeface="Canva Sans"/>
                        </a:rPr>
                        <a:t>Aristotle</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rPr>
                        <a:t>Nicomachus,Pythias</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168899">
                <a:tc>
                  <a:txBody>
                    <a:bodyPr anchor="t" rtlCol="false"/>
                    <a:lstStyle/>
                    <a:p>
                      <a:pPr algn="ctr">
                        <a:lnSpc>
                          <a:spcPts val="2800"/>
                        </a:lnSpc>
                        <a:defRPr/>
                      </a:pPr>
                      <a:r>
                        <a:rPr lang="en-US" sz="2000">
                          <a:solidFill>
                            <a:srgbClr val="000000"/>
                          </a:solidFill>
                          <a:latin typeface="Canva Sans"/>
                        </a:rPr>
                        <a:t>William James</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rPr>
                        <a:t>Henry James,Alexander James,Margaret James</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168899">
                <a:tc>
                  <a:txBody>
                    <a:bodyPr anchor="t" rtlCol="false"/>
                    <a:lstStyle/>
                    <a:p>
                      <a:pPr algn="ctr">
                        <a:lnSpc>
                          <a:spcPts val="2800"/>
                        </a:lnSpc>
                        <a:defRPr/>
                      </a:pPr>
                      <a:r>
                        <a:rPr lang="en-US" sz="2000">
                          <a:solidFill>
                            <a:srgbClr val="000000"/>
                          </a:solidFill>
                          <a:latin typeface="Canva Sans"/>
                        </a:rPr>
                        <a:t>Bertrand Russell</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rPr>
                        <a:t>John Russell,Conrad Russell,Katharine Tait</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bl>
          </a:graphicData>
        </a:graphic>
      </p:graphicFrame>
      <p:graphicFrame>
        <p:nvGraphicFramePr>
          <p:cNvPr name="Table 14" id="14"/>
          <p:cNvGraphicFramePr>
            <a:graphicFrameLocks noGrp="true"/>
          </p:cNvGraphicFramePr>
          <p:nvPr/>
        </p:nvGraphicFramePr>
        <p:xfrm>
          <a:off x="9944100" y="3180544"/>
          <a:ext cx="7315200" cy="5136356"/>
        </p:xfrm>
        <a:graphic>
          <a:graphicData uri="http://schemas.openxmlformats.org/drawingml/2006/table">
            <a:tbl>
              <a:tblPr/>
              <a:tblGrid>
                <a:gridCol w="3657600"/>
                <a:gridCol w="3657600"/>
              </a:tblGrid>
              <a:tr h="1027271">
                <a:tc>
                  <a:txBody>
                    <a:bodyPr anchor="t" rtlCol="false"/>
                    <a:lstStyle/>
                    <a:p>
                      <a:pPr algn="ctr">
                        <a:lnSpc>
                          <a:spcPts val="3499"/>
                        </a:lnSpc>
                        <a:defRPr/>
                      </a:pPr>
                      <a:r>
                        <a:rPr lang="en-US" sz="2499">
                          <a:solidFill>
                            <a:srgbClr val="000000"/>
                          </a:solidFill>
                          <a:latin typeface="Canva Sans Bold"/>
                        </a:rPr>
                        <a:t>Name</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solidFill>
                      <a:srgbClr val="9FC3D0"/>
                    </a:solidFill>
                  </a:tcPr>
                </a:tc>
                <a:tc>
                  <a:txBody>
                    <a:bodyPr anchor="t" rtlCol="false"/>
                    <a:lstStyle/>
                    <a:p>
                      <a:pPr algn="ctr">
                        <a:lnSpc>
                          <a:spcPts val="3499"/>
                        </a:lnSpc>
                        <a:defRPr/>
                      </a:pPr>
                      <a:r>
                        <a:rPr lang="en-US" sz="2499">
                          <a:solidFill>
                            <a:srgbClr val="000000"/>
                          </a:solidFill>
                          <a:latin typeface="Canva Sans Bold"/>
                        </a:rPr>
                        <a:t>Children</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solidFill>
                      <a:srgbClr val="9FC3D0"/>
                    </a:solidFill>
                  </a:tcPr>
                </a:tc>
              </a:tr>
              <a:tr h="1027271">
                <a:tc>
                  <a:txBody>
                    <a:bodyPr anchor="t" rtlCol="false"/>
                    <a:lstStyle/>
                    <a:p>
                      <a:pPr algn="ctr">
                        <a:lnSpc>
                          <a:spcPts val="2800"/>
                        </a:lnSpc>
                        <a:defRPr/>
                      </a:pPr>
                      <a:r>
                        <a:rPr lang="en-US" sz="2000">
                          <a:solidFill>
                            <a:srgbClr val="000000"/>
                          </a:solidFill>
                          <a:latin typeface="Canva Sans"/>
                        </a:rPr>
                        <a:t>Akbar</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rPr>
                        <a:t>Jahangir</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027271">
                <a:tc>
                  <a:txBody>
                    <a:bodyPr anchor="t" rtlCol="false"/>
                    <a:lstStyle/>
                    <a:p>
                      <a:pPr algn="ctr">
                        <a:lnSpc>
                          <a:spcPts val="2800"/>
                        </a:lnSpc>
                        <a:defRPr/>
                      </a:pPr>
                      <a:r>
                        <a:rPr lang="en-US" sz="2000">
                          <a:solidFill>
                            <a:srgbClr val="000000"/>
                          </a:solidFill>
                          <a:latin typeface="Canva Sans"/>
                        </a:rPr>
                        <a:t>Raja Raja I</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rPr>
                        <a:t>Rajendra Chola I</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027271">
                <a:tc>
                  <a:txBody>
                    <a:bodyPr anchor="t" rtlCol="false"/>
                    <a:lstStyle/>
                    <a:p>
                      <a:pPr algn="ctr">
                        <a:lnSpc>
                          <a:spcPts val="2800"/>
                        </a:lnSpc>
                        <a:defRPr/>
                      </a:pPr>
                      <a:r>
                        <a:rPr lang="en-US" sz="2000">
                          <a:solidFill>
                            <a:srgbClr val="000000"/>
                          </a:solidFill>
                          <a:latin typeface="Canva Sans"/>
                        </a:rPr>
                        <a:t>Chandragupta Maurya</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rPr>
                        <a:t>Bindusara</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r h="1027271">
                <a:tc>
                  <a:txBody>
                    <a:bodyPr anchor="t" rtlCol="false"/>
                    <a:lstStyle/>
                    <a:p>
                      <a:pPr algn="ctr">
                        <a:lnSpc>
                          <a:spcPts val="2800"/>
                        </a:lnSpc>
                        <a:defRPr/>
                      </a:pPr>
                      <a:r>
                        <a:rPr lang="en-US" sz="2000">
                          <a:solidFill>
                            <a:srgbClr val="000000"/>
                          </a:solidFill>
                          <a:latin typeface="Canva Sans"/>
                        </a:rPr>
                        <a:t>Ashoka</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c>
                  <a:txBody>
                    <a:bodyPr anchor="t" rtlCol="false"/>
                    <a:lstStyle/>
                    <a:p>
                      <a:pPr algn="ctr">
                        <a:lnSpc>
                          <a:spcPts val="2800"/>
                        </a:lnSpc>
                        <a:defRPr/>
                      </a:pPr>
                      <a:r>
                        <a:rPr lang="en-US" sz="2000">
                          <a:solidFill>
                            <a:srgbClr val="000000"/>
                          </a:solidFill>
                          <a:latin typeface="Canva Sans"/>
                        </a:rPr>
                        <a:t>Mahinda</a:t>
                      </a:r>
                      <a:endParaRPr lang="en-US" sz="1100"/>
                    </a:p>
                  </a:txBody>
                  <a:tcPr marL="190500" marR="190500" marT="190500" marB="190500" anchor="ctr">
                    <a:lnL cmpd="sng" algn="ctr" cap="flat" w="28575">
                      <a:solidFill>
                        <a:srgbClr val="000000"/>
                      </a:solidFill>
                      <a:prstDash val="solid"/>
                      <a:round/>
                      <a:headEnd type="none" w="med" len="med"/>
                      <a:tailEnd type="none" w="med" len="med"/>
                    </a:lnL>
                    <a:lnR cmpd="sng" algn="ctr" cap="flat" w="28575">
                      <a:solidFill>
                        <a:srgbClr val="000000"/>
                      </a:solidFill>
                      <a:prstDash val="solid"/>
                      <a:round/>
                      <a:headEnd type="none" w="med" len="med"/>
                      <a:tailEnd type="none" w="med" len="med"/>
                    </a:lnR>
                    <a:lnT cmpd="sng" algn="ctr" cap="flat" w="28575">
                      <a:solidFill>
                        <a:srgbClr val="000000"/>
                      </a:solidFill>
                      <a:prstDash val="solid"/>
                      <a:round/>
                      <a:headEnd type="none" w="med" len="med"/>
                      <a:tailEnd type="none" w="med" len="med"/>
                    </a:lnT>
                    <a:lnB cmpd="sng" algn="ctr" cap="flat" w="28575">
                      <a:solidFill>
                        <a:srgbClr val="000000"/>
                      </a:solidFill>
                      <a:prstDash val="solid"/>
                      <a:round/>
                      <a:headEnd type="none" w="med" len="med"/>
                      <a:tailEnd type="none" w="med" len="med"/>
                    </a:lnB>
                  </a:tcPr>
                </a:tc>
              </a:tr>
            </a:tbl>
          </a:graphicData>
        </a:graphic>
      </p:graphicFrame>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6F3EB"/>
        </a:solidFill>
      </p:bgPr>
    </p:bg>
    <p:spTree>
      <p:nvGrpSpPr>
        <p:cNvPr id="1" name=""/>
        <p:cNvGrpSpPr/>
        <p:nvPr/>
      </p:nvGrpSpPr>
      <p:grpSpPr>
        <a:xfrm>
          <a:off x="0" y="0"/>
          <a:ext cx="0" cy="0"/>
          <a:chOff x="0" y="0"/>
          <a:chExt cx="0" cy="0"/>
        </a:xfrm>
      </p:grpSpPr>
      <p:sp>
        <p:nvSpPr>
          <p:cNvPr name="TextBox 2" id="2"/>
          <p:cNvSpPr txBox="true"/>
          <p:nvPr/>
        </p:nvSpPr>
        <p:spPr>
          <a:xfrm rot="0">
            <a:off x="3918390" y="866775"/>
            <a:ext cx="10451219" cy="1450976"/>
          </a:xfrm>
          <a:prstGeom prst="rect">
            <a:avLst/>
          </a:prstGeom>
        </p:spPr>
        <p:txBody>
          <a:bodyPr anchor="t" rtlCol="false" tIns="0" lIns="0" bIns="0" rIns="0">
            <a:spAutoFit/>
          </a:bodyPr>
          <a:lstStyle/>
          <a:p>
            <a:pPr algn="ctr">
              <a:lnSpc>
                <a:spcPts val="11899"/>
              </a:lnSpc>
            </a:pPr>
            <a:r>
              <a:rPr lang="en-US" sz="8499">
                <a:solidFill>
                  <a:srgbClr val="000000"/>
                </a:solidFill>
                <a:latin typeface="Alatsi Bold"/>
              </a:rPr>
              <a:t>MEET THE LLMs</a:t>
            </a:r>
          </a:p>
        </p:txBody>
      </p:sp>
      <p:grpSp>
        <p:nvGrpSpPr>
          <p:cNvPr name="Group 3" id="3"/>
          <p:cNvGrpSpPr/>
          <p:nvPr/>
        </p:nvGrpSpPr>
        <p:grpSpPr>
          <a:xfrm rot="0">
            <a:off x="2965131" y="5273672"/>
            <a:ext cx="3973302" cy="1286202"/>
            <a:chOff x="0" y="0"/>
            <a:chExt cx="5297736" cy="1714936"/>
          </a:xfrm>
        </p:grpSpPr>
        <p:grpSp>
          <p:nvGrpSpPr>
            <p:cNvPr name="Group 4" id="4"/>
            <p:cNvGrpSpPr/>
            <p:nvPr/>
          </p:nvGrpSpPr>
          <p:grpSpPr>
            <a:xfrm rot="0">
              <a:off x="0" y="0"/>
              <a:ext cx="5297736" cy="1714936"/>
              <a:chOff x="0" y="0"/>
              <a:chExt cx="834648" cy="270185"/>
            </a:xfrm>
          </p:grpSpPr>
          <p:sp>
            <p:nvSpPr>
              <p:cNvPr name="Freeform 5" id="5"/>
              <p:cNvSpPr/>
              <p:nvPr/>
            </p:nvSpPr>
            <p:spPr>
              <a:xfrm flipH="false" flipV="false" rot="0">
                <a:off x="0" y="0"/>
                <a:ext cx="834648" cy="270185"/>
              </a:xfrm>
              <a:custGeom>
                <a:avLst/>
                <a:gdLst/>
                <a:ahLst/>
                <a:cxnLst/>
                <a:rect r="r" b="b" t="t" l="l"/>
                <a:pathLst>
                  <a:path h="270185" w="834648">
                    <a:moveTo>
                      <a:pt x="124592" y="0"/>
                    </a:moveTo>
                    <a:lnTo>
                      <a:pt x="710056" y="0"/>
                    </a:lnTo>
                    <a:cubicBezTo>
                      <a:pt x="743100" y="0"/>
                      <a:pt x="774790" y="13127"/>
                      <a:pt x="798156" y="36492"/>
                    </a:cubicBezTo>
                    <a:cubicBezTo>
                      <a:pt x="821521" y="59858"/>
                      <a:pt x="834648" y="91548"/>
                      <a:pt x="834648" y="124592"/>
                    </a:cubicBezTo>
                    <a:lnTo>
                      <a:pt x="834648" y="145593"/>
                    </a:lnTo>
                    <a:cubicBezTo>
                      <a:pt x="834648" y="214403"/>
                      <a:pt x="778866" y="270185"/>
                      <a:pt x="710056" y="270185"/>
                    </a:cubicBezTo>
                    <a:lnTo>
                      <a:pt x="124592" y="270185"/>
                    </a:lnTo>
                    <a:cubicBezTo>
                      <a:pt x="55782" y="270185"/>
                      <a:pt x="0" y="214403"/>
                      <a:pt x="0" y="145593"/>
                    </a:cubicBezTo>
                    <a:lnTo>
                      <a:pt x="0" y="124592"/>
                    </a:lnTo>
                    <a:cubicBezTo>
                      <a:pt x="0" y="55782"/>
                      <a:pt x="55782" y="0"/>
                      <a:pt x="124592" y="0"/>
                    </a:cubicBezTo>
                    <a:close/>
                  </a:path>
                </a:pathLst>
              </a:custGeom>
              <a:solidFill>
                <a:srgbClr val="9FC3D0"/>
              </a:solidFill>
            </p:spPr>
          </p:sp>
          <p:sp>
            <p:nvSpPr>
              <p:cNvPr name="TextBox 6" id="6"/>
              <p:cNvSpPr txBox="true"/>
              <p:nvPr/>
            </p:nvSpPr>
            <p:spPr>
              <a:xfrm>
                <a:off x="0" y="-38100"/>
                <a:ext cx="834648" cy="308285"/>
              </a:xfrm>
              <a:prstGeom prst="rect">
                <a:avLst/>
              </a:prstGeom>
            </p:spPr>
            <p:txBody>
              <a:bodyPr anchor="ctr" rtlCol="false" tIns="50800" lIns="50800" bIns="50800" rIns="50800"/>
              <a:lstStyle/>
              <a:p>
                <a:pPr algn="ctr">
                  <a:lnSpc>
                    <a:spcPts val="2660"/>
                  </a:lnSpc>
                </a:pPr>
              </a:p>
            </p:txBody>
          </p:sp>
        </p:grpSp>
        <p:sp>
          <p:nvSpPr>
            <p:cNvPr name="TextBox 7" id="7"/>
            <p:cNvSpPr txBox="true"/>
            <p:nvPr/>
          </p:nvSpPr>
          <p:spPr>
            <a:xfrm rot="0">
              <a:off x="415520" y="153120"/>
              <a:ext cx="4620816" cy="1094184"/>
            </a:xfrm>
            <a:prstGeom prst="rect">
              <a:avLst/>
            </a:prstGeom>
          </p:spPr>
          <p:txBody>
            <a:bodyPr anchor="t" rtlCol="false" tIns="0" lIns="0" bIns="0" rIns="0">
              <a:spAutoFit/>
            </a:bodyPr>
            <a:lstStyle/>
            <a:p>
              <a:pPr algn="ctr">
                <a:lnSpc>
                  <a:spcPts val="7021"/>
                </a:lnSpc>
              </a:pPr>
              <a:r>
                <a:rPr lang="en-US" sz="5015">
                  <a:solidFill>
                    <a:srgbClr val="000000"/>
                  </a:solidFill>
                  <a:latin typeface="Alatsi Bold"/>
                </a:rPr>
                <a:t>GPT-3.5</a:t>
              </a:r>
            </a:p>
          </p:txBody>
        </p:sp>
      </p:grpSp>
      <p:sp>
        <p:nvSpPr>
          <p:cNvPr name="TextBox 8" id="8"/>
          <p:cNvSpPr txBox="true"/>
          <p:nvPr/>
        </p:nvSpPr>
        <p:spPr>
          <a:xfrm rot="-5400000">
            <a:off x="-2373736" y="4911090"/>
            <a:ext cx="6882108" cy="464820"/>
          </a:xfrm>
          <a:prstGeom prst="rect">
            <a:avLst/>
          </a:prstGeom>
        </p:spPr>
        <p:txBody>
          <a:bodyPr anchor="t" rtlCol="false" tIns="0" lIns="0" bIns="0" rIns="0">
            <a:spAutoFit/>
          </a:bodyPr>
          <a:lstStyle/>
          <a:p>
            <a:pPr algn="ctr">
              <a:lnSpc>
                <a:spcPts val="3779"/>
              </a:lnSpc>
            </a:pPr>
            <a:r>
              <a:rPr lang="en-US" sz="2700">
                <a:solidFill>
                  <a:srgbClr val="000000"/>
                </a:solidFill>
                <a:latin typeface="Alatsi Bold"/>
              </a:rPr>
              <a:t>IIT KHARAGPUR | 2023</a:t>
            </a:r>
          </a:p>
        </p:txBody>
      </p:sp>
      <p:sp>
        <p:nvSpPr>
          <p:cNvPr name="AutoShape 9" id="9"/>
          <p:cNvSpPr/>
          <p:nvPr/>
        </p:nvSpPr>
        <p:spPr>
          <a:xfrm flipH="true" flipV="true">
            <a:off x="1090490" y="-104525"/>
            <a:ext cx="5403" cy="2997456"/>
          </a:xfrm>
          <a:prstGeom prst="line">
            <a:avLst/>
          </a:prstGeom>
          <a:ln cap="flat" w="114300">
            <a:solidFill>
              <a:srgbClr val="9FC3D0"/>
            </a:solidFill>
            <a:prstDash val="solid"/>
            <a:headEnd type="none" len="sm" w="sm"/>
            <a:tailEnd type="none" len="sm" w="sm"/>
          </a:ln>
        </p:spPr>
      </p:sp>
      <p:sp>
        <p:nvSpPr>
          <p:cNvPr name="AutoShape 10" id="10"/>
          <p:cNvSpPr/>
          <p:nvPr/>
        </p:nvSpPr>
        <p:spPr>
          <a:xfrm flipH="true" flipV="true">
            <a:off x="1085850" y="7289441"/>
            <a:ext cx="5403" cy="2997456"/>
          </a:xfrm>
          <a:prstGeom prst="line">
            <a:avLst/>
          </a:prstGeom>
          <a:ln cap="flat" w="114300">
            <a:solidFill>
              <a:srgbClr val="9FC3D0"/>
            </a:solidFill>
            <a:prstDash val="solid"/>
            <a:headEnd type="none" len="sm" w="sm"/>
            <a:tailEnd type="none" len="sm" w="sm"/>
          </a:ln>
        </p:spPr>
      </p:sp>
      <p:grpSp>
        <p:nvGrpSpPr>
          <p:cNvPr name="Group 11" id="11"/>
          <p:cNvGrpSpPr/>
          <p:nvPr/>
        </p:nvGrpSpPr>
        <p:grpSpPr>
          <a:xfrm rot="0">
            <a:off x="15859155" y="0"/>
            <a:ext cx="1562612" cy="1673225"/>
            <a:chOff x="0" y="0"/>
            <a:chExt cx="2083482" cy="2230967"/>
          </a:xfrm>
        </p:grpSpPr>
        <p:grpSp>
          <p:nvGrpSpPr>
            <p:cNvPr name="Group 12" id="12"/>
            <p:cNvGrpSpPr/>
            <p:nvPr/>
          </p:nvGrpSpPr>
          <p:grpSpPr>
            <a:xfrm rot="0">
              <a:off x="75599" y="0"/>
              <a:ext cx="1932284" cy="2230967"/>
              <a:chOff x="0" y="0"/>
              <a:chExt cx="703982" cy="812800"/>
            </a:xfrm>
          </p:grpSpPr>
          <p:sp>
            <p:nvSpPr>
              <p:cNvPr name="Freeform 13" id="13"/>
              <p:cNvSpPr/>
              <p:nvPr/>
            </p:nvSpPr>
            <p:spPr>
              <a:xfrm flipH="false" flipV="false" rot="0">
                <a:off x="0" y="0"/>
                <a:ext cx="703982" cy="812800"/>
              </a:xfrm>
              <a:custGeom>
                <a:avLst/>
                <a:gdLst/>
                <a:ahLst/>
                <a:cxnLst/>
                <a:rect r="r" b="b" t="t" l="l"/>
                <a:pathLst>
                  <a:path h="812800" w="703982">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name="TextBox 14" id="14"/>
              <p:cNvSpPr txBox="true"/>
              <p:nvPr/>
            </p:nvSpPr>
            <p:spPr>
              <a:xfrm>
                <a:off x="0" y="-47625"/>
                <a:ext cx="703982" cy="733425"/>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0" y="437582"/>
              <a:ext cx="2083482" cy="1241504"/>
            </a:xfrm>
            <a:prstGeom prst="rect">
              <a:avLst/>
            </a:prstGeom>
          </p:spPr>
          <p:txBody>
            <a:bodyPr anchor="t" rtlCol="false" tIns="0" lIns="0" bIns="0" rIns="0">
              <a:spAutoFit/>
            </a:bodyPr>
            <a:lstStyle/>
            <a:p>
              <a:pPr algn="ctr">
                <a:lnSpc>
                  <a:spcPts val="7805"/>
                </a:lnSpc>
              </a:pPr>
              <a:r>
                <a:rPr lang="en-US" sz="5575">
                  <a:solidFill>
                    <a:srgbClr val="000000"/>
                  </a:solidFill>
                  <a:latin typeface="Open Sans Bold"/>
                </a:rPr>
                <a:t>8</a:t>
              </a:r>
            </a:p>
          </p:txBody>
        </p:sp>
      </p:grpSp>
      <p:sp>
        <p:nvSpPr>
          <p:cNvPr name="Freeform 16" id="16"/>
          <p:cNvSpPr/>
          <p:nvPr/>
        </p:nvSpPr>
        <p:spPr>
          <a:xfrm flipH="false" flipV="false" rot="0">
            <a:off x="7512165" y="-1553858"/>
            <a:ext cx="7315200" cy="2477783"/>
          </a:xfrm>
          <a:custGeom>
            <a:avLst/>
            <a:gdLst/>
            <a:ahLst/>
            <a:cxnLst/>
            <a:rect r="r" b="b" t="t" l="l"/>
            <a:pathLst>
              <a:path h="2477783" w="7315200">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7" id="17"/>
          <p:cNvSpPr/>
          <p:nvPr/>
        </p:nvSpPr>
        <p:spPr>
          <a:xfrm flipH="false" flipV="false" rot="0">
            <a:off x="892058" y="9048108"/>
            <a:ext cx="7315200" cy="2477783"/>
          </a:xfrm>
          <a:custGeom>
            <a:avLst/>
            <a:gdLst/>
            <a:ahLst/>
            <a:cxnLst/>
            <a:rect r="r" b="b" t="t" l="l"/>
            <a:pathLst>
              <a:path h="2477783" w="7315200">
                <a:moveTo>
                  <a:pt x="0" y="0"/>
                </a:moveTo>
                <a:lnTo>
                  <a:pt x="7315200" y="0"/>
                </a:lnTo>
                <a:lnTo>
                  <a:pt x="7315200" y="2477784"/>
                </a:lnTo>
                <a:lnTo>
                  <a:pt x="0" y="247778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8" id="18"/>
          <p:cNvGrpSpPr/>
          <p:nvPr/>
        </p:nvGrpSpPr>
        <p:grpSpPr>
          <a:xfrm rot="0">
            <a:off x="10241692" y="3206411"/>
            <a:ext cx="5417741" cy="1025858"/>
            <a:chOff x="0" y="0"/>
            <a:chExt cx="7223655" cy="1367810"/>
          </a:xfrm>
        </p:grpSpPr>
        <p:grpSp>
          <p:nvGrpSpPr>
            <p:cNvPr name="Group 19" id="19"/>
            <p:cNvGrpSpPr/>
            <p:nvPr/>
          </p:nvGrpSpPr>
          <p:grpSpPr>
            <a:xfrm rot="0">
              <a:off x="0" y="0"/>
              <a:ext cx="7223655" cy="1367810"/>
              <a:chOff x="0" y="0"/>
              <a:chExt cx="1426895" cy="270185"/>
            </a:xfrm>
          </p:grpSpPr>
          <p:sp>
            <p:nvSpPr>
              <p:cNvPr name="Freeform 20" id="20"/>
              <p:cNvSpPr/>
              <p:nvPr/>
            </p:nvSpPr>
            <p:spPr>
              <a:xfrm flipH="false" flipV="false" rot="0">
                <a:off x="0" y="0"/>
                <a:ext cx="1426895" cy="270185"/>
              </a:xfrm>
              <a:custGeom>
                <a:avLst/>
                <a:gdLst/>
                <a:ahLst/>
                <a:cxnLst/>
                <a:rect r="r" b="b" t="t" l="l"/>
                <a:pathLst>
                  <a:path h="270185" w="1426895">
                    <a:moveTo>
                      <a:pt x="72879" y="0"/>
                    </a:moveTo>
                    <a:lnTo>
                      <a:pt x="1354016" y="0"/>
                    </a:lnTo>
                    <a:cubicBezTo>
                      <a:pt x="1373345" y="0"/>
                      <a:pt x="1391882" y="7678"/>
                      <a:pt x="1405549" y="21346"/>
                    </a:cubicBezTo>
                    <a:cubicBezTo>
                      <a:pt x="1419216" y="35013"/>
                      <a:pt x="1426895" y="53550"/>
                      <a:pt x="1426895" y="72879"/>
                    </a:cubicBezTo>
                    <a:lnTo>
                      <a:pt x="1426895" y="197306"/>
                    </a:lnTo>
                    <a:cubicBezTo>
                      <a:pt x="1426895" y="216635"/>
                      <a:pt x="1419216" y="235172"/>
                      <a:pt x="1405549" y="248839"/>
                    </a:cubicBezTo>
                    <a:cubicBezTo>
                      <a:pt x="1391882" y="262507"/>
                      <a:pt x="1373345" y="270185"/>
                      <a:pt x="1354016" y="270185"/>
                    </a:cubicBezTo>
                    <a:lnTo>
                      <a:pt x="72879" y="270185"/>
                    </a:lnTo>
                    <a:cubicBezTo>
                      <a:pt x="53550" y="270185"/>
                      <a:pt x="35013" y="262507"/>
                      <a:pt x="21346" y="248839"/>
                    </a:cubicBezTo>
                    <a:cubicBezTo>
                      <a:pt x="7678" y="235172"/>
                      <a:pt x="0" y="216635"/>
                      <a:pt x="0" y="197306"/>
                    </a:cubicBezTo>
                    <a:lnTo>
                      <a:pt x="0" y="72879"/>
                    </a:lnTo>
                    <a:cubicBezTo>
                      <a:pt x="0" y="53550"/>
                      <a:pt x="7678" y="35013"/>
                      <a:pt x="21346" y="21346"/>
                    </a:cubicBezTo>
                    <a:cubicBezTo>
                      <a:pt x="35013" y="7678"/>
                      <a:pt x="53550" y="0"/>
                      <a:pt x="72879" y="0"/>
                    </a:cubicBezTo>
                    <a:close/>
                  </a:path>
                </a:pathLst>
              </a:custGeom>
              <a:solidFill>
                <a:srgbClr val="9FC3D0"/>
              </a:solidFill>
            </p:spPr>
          </p:sp>
          <p:sp>
            <p:nvSpPr>
              <p:cNvPr name="TextBox 21" id="21"/>
              <p:cNvSpPr txBox="true"/>
              <p:nvPr/>
            </p:nvSpPr>
            <p:spPr>
              <a:xfrm>
                <a:off x="0" y="-38100"/>
                <a:ext cx="1426895" cy="308285"/>
              </a:xfrm>
              <a:prstGeom prst="rect">
                <a:avLst/>
              </a:prstGeom>
            </p:spPr>
            <p:txBody>
              <a:bodyPr anchor="ctr" rtlCol="false" tIns="50800" lIns="50800" bIns="50800" rIns="50800"/>
              <a:lstStyle/>
              <a:p>
                <a:pPr algn="ctr">
                  <a:lnSpc>
                    <a:spcPts val="2659"/>
                  </a:lnSpc>
                </a:pPr>
              </a:p>
            </p:txBody>
          </p:sp>
        </p:grpSp>
        <p:sp>
          <p:nvSpPr>
            <p:cNvPr name="TextBox 22" id="22"/>
            <p:cNvSpPr txBox="true"/>
            <p:nvPr/>
          </p:nvSpPr>
          <p:spPr>
            <a:xfrm rot="0">
              <a:off x="566576" y="114300"/>
              <a:ext cx="6300650" cy="880533"/>
            </a:xfrm>
            <a:prstGeom prst="rect">
              <a:avLst/>
            </a:prstGeom>
          </p:spPr>
          <p:txBody>
            <a:bodyPr anchor="t" rtlCol="false" tIns="0" lIns="0" bIns="0" rIns="0">
              <a:spAutoFit/>
            </a:bodyPr>
            <a:lstStyle/>
            <a:p>
              <a:pPr algn="ctr">
                <a:lnSpc>
                  <a:spcPts val="5599"/>
                </a:lnSpc>
              </a:pPr>
              <a:r>
                <a:rPr lang="en-US" sz="3999">
                  <a:solidFill>
                    <a:srgbClr val="000000"/>
                  </a:solidFill>
                  <a:latin typeface="Alatsi Bold"/>
                </a:rPr>
                <a:t>Llama-2-7b-chat-hf</a:t>
              </a:r>
            </a:p>
          </p:txBody>
        </p:sp>
      </p:grpSp>
      <p:grpSp>
        <p:nvGrpSpPr>
          <p:cNvPr name="Group 23" id="23"/>
          <p:cNvGrpSpPr/>
          <p:nvPr/>
        </p:nvGrpSpPr>
        <p:grpSpPr>
          <a:xfrm rot="0">
            <a:off x="10241692" y="5403844"/>
            <a:ext cx="5417741" cy="1025858"/>
            <a:chOff x="0" y="0"/>
            <a:chExt cx="7223655" cy="1367810"/>
          </a:xfrm>
        </p:grpSpPr>
        <p:grpSp>
          <p:nvGrpSpPr>
            <p:cNvPr name="Group 24" id="24"/>
            <p:cNvGrpSpPr/>
            <p:nvPr/>
          </p:nvGrpSpPr>
          <p:grpSpPr>
            <a:xfrm rot="0">
              <a:off x="0" y="0"/>
              <a:ext cx="7223655" cy="1367810"/>
              <a:chOff x="0" y="0"/>
              <a:chExt cx="1426895" cy="270185"/>
            </a:xfrm>
          </p:grpSpPr>
          <p:sp>
            <p:nvSpPr>
              <p:cNvPr name="Freeform 25" id="25"/>
              <p:cNvSpPr/>
              <p:nvPr/>
            </p:nvSpPr>
            <p:spPr>
              <a:xfrm flipH="false" flipV="false" rot="0">
                <a:off x="0" y="0"/>
                <a:ext cx="1426895" cy="270185"/>
              </a:xfrm>
              <a:custGeom>
                <a:avLst/>
                <a:gdLst/>
                <a:ahLst/>
                <a:cxnLst/>
                <a:rect r="r" b="b" t="t" l="l"/>
                <a:pathLst>
                  <a:path h="270185" w="1426895">
                    <a:moveTo>
                      <a:pt x="72879" y="0"/>
                    </a:moveTo>
                    <a:lnTo>
                      <a:pt x="1354016" y="0"/>
                    </a:lnTo>
                    <a:cubicBezTo>
                      <a:pt x="1373345" y="0"/>
                      <a:pt x="1391882" y="7678"/>
                      <a:pt x="1405549" y="21346"/>
                    </a:cubicBezTo>
                    <a:cubicBezTo>
                      <a:pt x="1419216" y="35013"/>
                      <a:pt x="1426895" y="53550"/>
                      <a:pt x="1426895" y="72879"/>
                    </a:cubicBezTo>
                    <a:lnTo>
                      <a:pt x="1426895" y="197306"/>
                    </a:lnTo>
                    <a:cubicBezTo>
                      <a:pt x="1426895" y="216635"/>
                      <a:pt x="1419216" y="235172"/>
                      <a:pt x="1405549" y="248839"/>
                    </a:cubicBezTo>
                    <a:cubicBezTo>
                      <a:pt x="1391882" y="262507"/>
                      <a:pt x="1373345" y="270185"/>
                      <a:pt x="1354016" y="270185"/>
                    </a:cubicBezTo>
                    <a:lnTo>
                      <a:pt x="72879" y="270185"/>
                    </a:lnTo>
                    <a:cubicBezTo>
                      <a:pt x="53550" y="270185"/>
                      <a:pt x="35013" y="262507"/>
                      <a:pt x="21346" y="248839"/>
                    </a:cubicBezTo>
                    <a:cubicBezTo>
                      <a:pt x="7678" y="235172"/>
                      <a:pt x="0" y="216635"/>
                      <a:pt x="0" y="197306"/>
                    </a:cubicBezTo>
                    <a:lnTo>
                      <a:pt x="0" y="72879"/>
                    </a:lnTo>
                    <a:cubicBezTo>
                      <a:pt x="0" y="53550"/>
                      <a:pt x="7678" y="35013"/>
                      <a:pt x="21346" y="21346"/>
                    </a:cubicBezTo>
                    <a:cubicBezTo>
                      <a:pt x="35013" y="7678"/>
                      <a:pt x="53550" y="0"/>
                      <a:pt x="72879" y="0"/>
                    </a:cubicBezTo>
                    <a:close/>
                  </a:path>
                </a:pathLst>
              </a:custGeom>
              <a:solidFill>
                <a:srgbClr val="9FC3D0"/>
              </a:solidFill>
            </p:spPr>
          </p:sp>
          <p:sp>
            <p:nvSpPr>
              <p:cNvPr name="TextBox 26" id="26"/>
              <p:cNvSpPr txBox="true"/>
              <p:nvPr/>
            </p:nvSpPr>
            <p:spPr>
              <a:xfrm>
                <a:off x="0" y="-38100"/>
                <a:ext cx="1426895" cy="308285"/>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566576" y="114300"/>
              <a:ext cx="6300650" cy="880533"/>
            </a:xfrm>
            <a:prstGeom prst="rect">
              <a:avLst/>
            </a:prstGeom>
          </p:spPr>
          <p:txBody>
            <a:bodyPr anchor="t" rtlCol="false" tIns="0" lIns="0" bIns="0" rIns="0">
              <a:spAutoFit/>
            </a:bodyPr>
            <a:lstStyle/>
            <a:p>
              <a:pPr algn="ctr">
                <a:lnSpc>
                  <a:spcPts val="5599"/>
                </a:lnSpc>
              </a:pPr>
              <a:r>
                <a:rPr lang="en-US" sz="3999">
                  <a:solidFill>
                    <a:srgbClr val="000000"/>
                  </a:solidFill>
                  <a:latin typeface="Alatsi Bold"/>
                </a:rPr>
                <a:t>Llama-2-13b-chat-hf</a:t>
              </a:r>
            </a:p>
          </p:txBody>
        </p:sp>
      </p:grpSp>
      <p:grpSp>
        <p:nvGrpSpPr>
          <p:cNvPr name="Group 28" id="28"/>
          <p:cNvGrpSpPr/>
          <p:nvPr/>
        </p:nvGrpSpPr>
        <p:grpSpPr>
          <a:xfrm rot="0">
            <a:off x="10241692" y="7714686"/>
            <a:ext cx="5417741" cy="1025858"/>
            <a:chOff x="0" y="0"/>
            <a:chExt cx="7223655" cy="1367810"/>
          </a:xfrm>
        </p:grpSpPr>
        <p:grpSp>
          <p:nvGrpSpPr>
            <p:cNvPr name="Group 29" id="29"/>
            <p:cNvGrpSpPr/>
            <p:nvPr/>
          </p:nvGrpSpPr>
          <p:grpSpPr>
            <a:xfrm rot="0">
              <a:off x="0" y="0"/>
              <a:ext cx="7223655" cy="1367810"/>
              <a:chOff x="0" y="0"/>
              <a:chExt cx="1426895" cy="270185"/>
            </a:xfrm>
          </p:grpSpPr>
          <p:sp>
            <p:nvSpPr>
              <p:cNvPr name="Freeform 30" id="30"/>
              <p:cNvSpPr/>
              <p:nvPr/>
            </p:nvSpPr>
            <p:spPr>
              <a:xfrm flipH="false" flipV="false" rot="0">
                <a:off x="0" y="0"/>
                <a:ext cx="1426895" cy="270185"/>
              </a:xfrm>
              <a:custGeom>
                <a:avLst/>
                <a:gdLst/>
                <a:ahLst/>
                <a:cxnLst/>
                <a:rect r="r" b="b" t="t" l="l"/>
                <a:pathLst>
                  <a:path h="270185" w="1426895">
                    <a:moveTo>
                      <a:pt x="72879" y="0"/>
                    </a:moveTo>
                    <a:lnTo>
                      <a:pt x="1354016" y="0"/>
                    </a:lnTo>
                    <a:cubicBezTo>
                      <a:pt x="1373345" y="0"/>
                      <a:pt x="1391882" y="7678"/>
                      <a:pt x="1405549" y="21346"/>
                    </a:cubicBezTo>
                    <a:cubicBezTo>
                      <a:pt x="1419216" y="35013"/>
                      <a:pt x="1426895" y="53550"/>
                      <a:pt x="1426895" y="72879"/>
                    </a:cubicBezTo>
                    <a:lnTo>
                      <a:pt x="1426895" y="197306"/>
                    </a:lnTo>
                    <a:cubicBezTo>
                      <a:pt x="1426895" y="216635"/>
                      <a:pt x="1419216" y="235172"/>
                      <a:pt x="1405549" y="248839"/>
                    </a:cubicBezTo>
                    <a:cubicBezTo>
                      <a:pt x="1391882" y="262507"/>
                      <a:pt x="1373345" y="270185"/>
                      <a:pt x="1354016" y="270185"/>
                    </a:cubicBezTo>
                    <a:lnTo>
                      <a:pt x="72879" y="270185"/>
                    </a:lnTo>
                    <a:cubicBezTo>
                      <a:pt x="53550" y="270185"/>
                      <a:pt x="35013" y="262507"/>
                      <a:pt x="21346" y="248839"/>
                    </a:cubicBezTo>
                    <a:cubicBezTo>
                      <a:pt x="7678" y="235172"/>
                      <a:pt x="0" y="216635"/>
                      <a:pt x="0" y="197306"/>
                    </a:cubicBezTo>
                    <a:lnTo>
                      <a:pt x="0" y="72879"/>
                    </a:lnTo>
                    <a:cubicBezTo>
                      <a:pt x="0" y="53550"/>
                      <a:pt x="7678" y="35013"/>
                      <a:pt x="21346" y="21346"/>
                    </a:cubicBezTo>
                    <a:cubicBezTo>
                      <a:pt x="35013" y="7678"/>
                      <a:pt x="53550" y="0"/>
                      <a:pt x="72879" y="0"/>
                    </a:cubicBezTo>
                    <a:close/>
                  </a:path>
                </a:pathLst>
              </a:custGeom>
              <a:solidFill>
                <a:srgbClr val="9FC3D0"/>
              </a:solidFill>
            </p:spPr>
          </p:sp>
          <p:sp>
            <p:nvSpPr>
              <p:cNvPr name="TextBox 31" id="31"/>
              <p:cNvSpPr txBox="true"/>
              <p:nvPr/>
            </p:nvSpPr>
            <p:spPr>
              <a:xfrm>
                <a:off x="0" y="-38100"/>
                <a:ext cx="1426895" cy="308285"/>
              </a:xfrm>
              <a:prstGeom prst="rect">
                <a:avLst/>
              </a:prstGeom>
            </p:spPr>
            <p:txBody>
              <a:bodyPr anchor="ctr" rtlCol="false" tIns="50800" lIns="50800" bIns="50800" rIns="50800"/>
              <a:lstStyle/>
              <a:p>
                <a:pPr algn="ctr">
                  <a:lnSpc>
                    <a:spcPts val="2659"/>
                  </a:lnSpc>
                </a:pPr>
              </a:p>
            </p:txBody>
          </p:sp>
        </p:grpSp>
        <p:sp>
          <p:nvSpPr>
            <p:cNvPr name="TextBox 32" id="32"/>
            <p:cNvSpPr txBox="true"/>
            <p:nvPr/>
          </p:nvSpPr>
          <p:spPr>
            <a:xfrm rot="0">
              <a:off x="566576" y="114300"/>
              <a:ext cx="6300650" cy="880533"/>
            </a:xfrm>
            <a:prstGeom prst="rect">
              <a:avLst/>
            </a:prstGeom>
          </p:spPr>
          <p:txBody>
            <a:bodyPr anchor="t" rtlCol="false" tIns="0" lIns="0" bIns="0" rIns="0">
              <a:spAutoFit/>
            </a:bodyPr>
            <a:lstStyle/>
            <a:p>
              <a:pPr algn="ctr">
                <a:lnSpc>
                  <a:spcPts val="5599"/>
                </a:lnSpc>
              </a:pPr>
              <a:r>
                <a:rPr lang="en-US" sz="3999">
                  <a:solidFill>
                    <a:srgbClr val="000000"/>
                  </a:solidFill>
                  <a:latin typeface="Alatsi Bold"/>
                </a:rPr>
                <a:t>vicuna-13b-v1.3</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DAFzZQ3Q4V4</dc:identifier>
  <dcterms:modified xsi:type="dcterms:W3CDTF">2011-08-01T06:04:30Z</dcterms:modified>
  <cp:revision>1</cp:revision>
  <dc:title>Beige Pastel Minimalist Thesis Defense Presentation</dc:title>
</cp:coreProperties>
</file>

<file path=docProps/thumbnail.jpeg>
</file>